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t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57" name="Shape 257"/>
          <p:cNvSpPr/>
          <p:nvPr>
            <p:ph type="sldImg"/>
          </p:nvPr>
        </p:nvSpPr>
        <p:spPr>
          <a:xfrm>
            <a:off x="1143000" y="685800"/>
            <a:ext cx="4572000" cy="3429000"/>
          </a:xfrm>
          <a:prstGeom prst="rect">
            <a:avLst/>
          </a:prstGeom>
        </p:spPr>
        <p:txBody>
          <a:bodyPr/>
          <a:lstStyle/>
          <a:p>
            <a:pPr/>
          </a:p>
        </p:txBody>
      </p:sp>
      <p:sp>
        <p:nvSpPr>
          <p:cNvPr id="258" name="Shape 25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9" name="Shape 429"/>
          <p:cNvSpPr/>
          <p:nvPr>
            <p:ph type="sldImg"/>
          </p:nvPr>
        </p:nvSpPr>
        <p:spPr>
          <a:prstGeom prst="rect">
            <a:avLst/>
          </a:prstGeom>
        </p:spPr>
        <p:txBody>
          <a:bodyPr/>
          <a:lstStyle/>
          <a:p>
            <a:pPr/>
          </a:p>
        </p:txBody>
      </p:sp>
      <p:sp>
        <p:nvSpPr>
          <p:cNvPr id="430" name="Shape 430"/>
          <p:cNvSpPr/>
          <p:nvPr>
            <p:ph type="body" sz="quarter" idx="1"/>
          </p:nvPr>
        </p:nvSpPr>
        <p:spPr>
          <a:prstGeom prst="rect">
            <a:avLst/>
          </a:prstGeom>
        </p:spPr>
        <p:txBody>
          <a:bodyPr/>
          <a:lstStyle/>
          <a:p>
            <a:pPr/>
            <a:r>
              <a:t>Yang is not built for model translation, it is just the specification format, so we took away the shapes and arrows.</a:t>
            </a:r>
          </a:p>
          <a:p>
            <a:pPr/>
            <a:r>
              <a:t>Many data models are IETF-defined; vendors have their own, too, though.</a:t>
            </a:r>
          </a:p>
          <a:p>
            <a:pPr/>
            <a:r>
              <a:t>YANG is the lawn-mower…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1" name="Shape 451"/>
          <p:cNvSpPr/>
          <p:nvPr>
            <p:ph type="sldImg"/>
          </p:nvPr>
        </p:nvSpPr>
        <p:spPr>
          <a:prstGeom prst="rect">
            <a:avLst/>
          </a:prstGeom>
        </p:spPr>
        <p:txBody>
          <a:bodyPr/>
          <a:lstStyle/>
          <a:p>
            <a:pPr/>
          </a:p>
        </p:txBody>
      </p:sp>
      <p:sp>
        <p:nvSpPr>
          <p:cNvPr id="452" name="Shape 452"/>
          <p:cNvSpPr/>
          <p:nvPr>
            <p:ph type="body" sz="quarter" idx="1"/>
          </p:nvPr>
        </p:nvSpPr>
        <p:spPr>
          <a:prstGeom prst="rect">
            <a:avLst/>
          </a:prstGeom>
        </p:spPr>
        <p:txBody>
          <a:bodyPr/>
          <a:lstStyle/>
          <a:p>
            <a:pPr/>
            <a:r>
              <a:t>Hmm, this is partially covered four slides above (Standardizing SDF in IETF) already.</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778000" y="2298700"/>
            <a:ext cx="20828000" cy="4648200"/>
          </a:xfrm>
          <a:prstGeom prst="rect">
            <a:avLst/>
          </a:prstGeom>
        </p:spPr>
        <p:txBody>
          <a:bodyPr anchor="b"/>
          <a:lstStyle/>
          <a:p>
            <a:pPr/>
            <a:r>
              <a:t>Title Text</a:t>
            </a:r>
          </a:p>
        </p:txBody>
      </p:sp>
      <p:sp>
        <p:nvSpPr>
          <p:cNvPr id="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2387600" y="8953500"/>
            <a:ext cx="19621500" cy="585521"/>
          </a:xfrm>
          <a:prstGeom prst="rect">
            <a:avLst/>
          </a:prstGeom>
        </p:spPr>
        <p:txBody>
          <a:bodyPr anchor="t">
            <a:spAutoFit/>
          </a:bodyPr>
          <a:lstStyle>
            <a:lvl1pPr marL="0" indent="0" algn="ctr">
              <a:spcBef>
                <a:spcPts val="0"/>
              </a:spcBef>
              <a:buSzTx/>
              <a:buNone/>
              <a:defRPr i="1" sz="3200"/>
            </a:lvl1pPr>
          </a:lstStyle>
          <a:p>
            <a:pPr/>
            <a:r>
              <a:t>–Johnny Appleseed</a:t>
            </a:r>
          </a:p>
        </p:txBody>
      </p:sp>
      <p:sp>
        <p:nvSpPr>
          <p:cNvPr id="94" name="“Type a quote here.”"/>
          <p:cNvSpPr txBox="1"/>
          <p:nvPr>
            <p:ph type="body" sz="quarter" idx="22"/>
          </p:nvPr>
        </p:nvSpPr>
        <p:spPr>
          <a:xfrm>
            <a:off x="2387600" y="6076950"/>
            <a:ext cx="19621500" cy="825500"/>
          </a:xfrm>
          <a:prstGeom prst="rect">
            <a:avLst/>
          </a:prstGeom>
        </p:spPr>
        <p:txBody>
          <a:bodyPr>
            <a:spAutoFit/>
          </a:bodyPr>
          <a:lstStyle>
            <a:lvl1pPr marL="0" indent="0" algn="ctr">
              <a:spcBef>
                <a:spcPts val="0"/>
              </a:spcBef>
              <a:buSzTx/>
              <a:buNone/>
              <a:defRPr sz="48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0" y="0"/>
            <a:ext cx="24384000" cy="16264467"/>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117" name="Title Text"/>
          <p:cNvSpPr txBox="1"/>
          <p:nvPr>
            <p:ph type="title"/>
          </p:nvPr>
        </p:nvSpPr>
        <p:spPr>
          <a:xfrm>
            <a:off x="1828800" y="4260851"/>
            <a:ext cx="20726400" cy="2940051"/>
          </a:xfrm>
          <a:prstGeom prst="rect">
            <a:avLst/>
          </a:prstGeom>
        </p:spPr>
        <p:txBody>
          <a:bodyPr lIns="91439" tIns="91439" rIns="91439" bIns="91439"/>
          <a:lstStyle>
            <a:lvl1pPr defTabSz="1828800">
              <a:defRPr sz="8800">
                <a:latin typeface="Calibri"/>
                <a:ea typeface="Calibri"/>
                <a:cs typeface="Calibri"/>
                <a:sym typeface="Calibri"/>
              </a:defRPr>
            </a:lvl1pPr>
          </a:lstStyle>
          <a:p>
            <a:pPr/>
            <a:r>
              <a:t>Title Text</a:t>
            </a:r>
          </a:p>
        </p:txBody>
      </p:sp>
      <p:sp>
        <p:nvSpPr>
          <p:cNvPr id="118" name="Body Level One…"/>
          <p:cNvSpPr txBox="1"/>
          <p:nvPr>
            <p:ph type="body" sz="quarter" idx="1"/>
          </p:nvPr>
        </p:nvSpPr>
        <p:spPr>
          <a:xfrm>
            <a:off x="3657600" y="7772400"/>
            <a:ext cx="17068800" cy="3505200"/>
          </a:xfrm>
          <a:prstGeom prst="rect">
            <a:avLst/>
          </a:prstGeom>
        </p:spPr>
        <p:txBody>
          <a:bodyPr lIns="91439" tIns="91439" rIns="91439" bIns="91439" anchor="t"/>
          <a:lstStyle>
            <a:lvl1pPr marL="0" indent="0" algn="ctr" defTabSz="1828800">
              <a:spcBef>
                <a:spcPts val="1500"/>
              </a:spcBef>
              <a:buSzTx/>
              <a:buNone/>
              <a:defRPr sz="6400">
                <a:solidFill>
                  <a:srgbClr val="888888"/>
                </a:solidFill>
                <a:latin typeface="Calibri"/>
                <a:ea typeface="Calibri"/>
                <a:cs typeface="Calibri"/>
                <a:sym typeface="Calibri"/>
              </a:defRPr>
            </a:lvl1pPr>
            <a:lvl2pPr marL="0" indent="457200" algn="ctr" defTabSz="1828800">
              <a:spcBef>
                <a:spcPts val="1500"/>
              </a:spcBef>
              <a:buSzTx/>
              <a:buNone/>
              <a:defRPr sz="6400">
                <a:solidFill>
                  <a:srgbClr val="888888"/>
                </a:solidFill>
                <a:latin typeface="Calibri"/>
                <a:ea typeface="Calibri"/>
                <a:cs typeface="Calibri"/>
                <a:sym typeface="Calibri"/>
              </a:defRPr>
            </a:lvl2pPr>
            <a:lvl3pPr marL="0" indent="914400" algn="ctr" defTabSz="1828800">
              <a:spcBef>
                <a:spcPts val="1500"/>
              </a:spcBef>
              <a:buSzTx/>
              <a:buNone/>
              <a:defRPr sz="6400">
                <a:solidFill>
                  <a:srgbClr val="888888"/>
                </a:solidFill>
                <a:latin typeface="Calibri"/>
                <a:ea typeface="Calibri"/>
                <a:cs typeface="Calibri"/>
                <a:sym typeface="Calibri"/>
              </a:defRPr>
            </a:lvl3pPr>
            <a:lvl4pPr marL="0" indent="1371600" algn="ctr" defTabSz="1828800">
              <a:spcBef>
                <a:spcPts val="1500"/>
              </a:spcBef>
              <a:buSzTx/>
              <a:buNone/>
              <a:defRPr sz="6400">
                <a:solidFill>
                  <a:srgbClr val="888888"/>
                </a:solidFill>
                <a:latin typeface="Calibri"/>
                <a:ea typeface="Calibri"/>
                <a:cs typeface="Calibri"/>
                <a:sym typeface="Calibri"/>
              </a:defRPr>
            </a:lvl4pPr>
            <a:lvl5pPr marL="0" indent="1828800" algn="ctr" defTabSz="1828800">
              <a:spcBef>
                <a:spcPts val="1500"/>
              </a:spcBef>
              <a:buSzTx/>
              <a:buNone/>
              <a:defRPr sz="6400">
                <a:solidFill>
                  <a:srgbClr val="888888"/>
                </a:solidFill>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19" name="Slide Number"/>
          <p:cNvSpPr txBox="1"/>
          <p:nvPr>
            <p:ph type="sldNum" sz="quarter" idx="2"/>
          </p:nvPr>
        </p:nvSpPr>
        <p:spPr>
          <a:xfrm>
            <a:off x="22660252" y="12802238"/>
            <a:ext cx="504548" cy="551181"/>
          </a:xfrm>
          <a:prstGeom prst="rect">
            <a:avLst/>
          </a:prstGeom>
        </p:spPr>
        <p:txBody>
          <a:bodyPr lIns="91439" tIns="91439" rIns="91439" bIns="91439" anchor="ctr"/>
          <a:lstStyle>
            <a:lvl1pPr algn="r" defTabSz="1828800">
              <a:defRPr>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26" name="Title Text"/>
          <p:cNvSpPr txBox="1"/>
          <p:nvPr>
            <p:ph type="title"/>
          </p:nvPr>
        </p:nvSpPr>
        <p:spPr>
          <a:xfrm>
            <a:off x="1219200" y="549276"/>
            <a:ext cx="21945600" cy="2286001"/>
          </a:xfrm>
          <a:prstGeom prst="rect">
            <a:avLst/>
          </a:prstGeom>
        </p:spPr>
        <p:txBody>
          <a:bodyPr lIns="91439" tIns="91439" rIns="91439" bIns="91439"/>
          <a:lstStyle>
            <a:lvl1pPr defTabSz="1828800">
              <a:defRPr sz="8800">
                <a:latin typeface="Calibri"/>
                <a:ea typeface="Calibri"/>
                <a:cs typeface="Calibri"/>
                <a:sym typeface="Calibri"/>
              </a:defRPr>
            </a:lvl1pPr>
          </a:lstStyle>
          <a:p>
            <a:pPr/>
            <a:r>
              <a:t>Title Text</a:t>
            </a:r>
          </a:p>
        </p:txBody>
      </p:sp>
      <p:sp>
        <p:nvSpPr>
          <p:cNvPr id="127" name="Body Level One…"/>
          <p:cNvSpPr txBox="1"/>
          <p:nvPr>
            <p:ph type="body" idx="1"/>
          </p:nvPr>
        </p:nvSpPr>
        <p:spPr>
          <a:xfrm>
            <a:off x="1219200" y="3200401"/>
            <a:ext cx="21945600" cy="9051927"/>
          </a:xfrm>
          <a:prstGeom prst="rect">
            <a:avLst/>
          </a:prstGeom>
        </p:spPr>
        <p:txBody>
          <a:bodyPr lIns="91439" tIns="91439" rIns="91439" bIns="91439" anchor="t"/>
          <a:lstStyle>
            <a:lvl1pPr marL="685800" indent="-685800" defTabSz="1828800">
              <a:spcBef>
                <a:spcPts val="1500"/>
              </a:spcBef>
              <a:buSzPct val="100000"/>
              <a:buFont typeface="Arial"/>
              <a:defRPr sz="6400">
                <a:latin typeface="Calibri"/>
                <a:ea typeface="Calibri"/>
                <a:cs typeface="Calibri"/>
                <a:sym typeface="Calibri"/>
              </a:defRPr>
            </a:lvl1pPr>
            <a:lvl2pPr marL="1110342" indent="-653142" defTabSz="1828800">
              <a:spcBef>
                <a:spcPts val="1500"/>
              </a:spcBef>
              <a:buSzPct val="100000"/>
              <a:buFont typeface="Arial"/>
              <a:buChar char="–"/>
              <a:defRPr sz="6400">
                <a:latin typeface="Calibri"/>
                <a:ea typeface="Calibri"/>
                <a:cs typeface="Calibri"/>
                <a:sym typeface="Calibri"/>
              </a:defRPr>
            </a:lvl2pPr>
            <a:lvl3pPr marL="1524000" indent="-609600" defTabSz="1828800">
              <a:spcBef>
                <a:spcPts val="1500"/>
              </a:spcBef>
              <a:buSzPct val="100000"/>
              <a:buFont typeface="Arial"/>
              <a:defRPr sz="6400">
                <a:latin typeface="Calibri"/>
                <a:ea typeface="Calibri"/>
                <a:cs typeface="Calibri"/>
                <a:sym typeface="Calibri"/>
              </a:defRPr>
            </a:lvl3pPr>
            <a:lvl4pPr marL="2103120" indent="-731520" defTabSz="1828800">
              <a:spcBef>
                <a:spcPts val="1500"/>
              </a:spcBef>
              <a:buSzPct val="100000"/>
              <a:buFont typeface="Arial"/>
              <a:buChar char="–"/>
              <a:defRPr sz="6400">
                <a:latin typeface="Calibri"/>
                <a:ea typeface="Calibri"/>
                <a:cs typeface="Calibri"/>
                <a:sym typeface="Calibri"/>
              </a:defRPr>
            </a:lvl4pPr>
            <a:lvl5pPr marL="2560320" indent="-731520" defTabSz="1828800">
              <a:spcBef>
                <a:spcPts val="1500"/>
              </a:spcBef>
              <a:buSzPct val="100000"/>
              <a:buFont typeface="Arial"/>
              <a:buChar char="»"/>
              <a:defRPr sz="6400">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28" name="Slide Number"/>
          <p:cNvSpPr txBox="1"/>
          <p:nvPr>
            <p:ph type="sldNum" sz="quarter" idx="2"/>
          </p:nvPr>
        </p:nvSpPr>
        <p:spPr>
          <a:xfrm>
            <a:off x="22660252" y="12802238"/>
            <a:ext cx="504548" cy="551181"/>
          </a:xfrm>
          <a:prstGeom prst="rect">
            <a:avLst/>
          </a:prstGeom>
        </p:spPr>
        <p:txBody>
          <a:bodyPr lIns="91439" tIns="91439" rIns="91439" bIns="91439" anchor="ctr"/>
          <a:lstStyle>
            <a:lvl1pPr algn="r" defTabSz="1828800">
              <a:defRPr>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35" name="Title Text"/>
          <p:cNvSpPr txBox="1"/>
          <p:nvPr>
            <p:ph type="title"/>
          </p:nvPr>
        </p:nvSpPr>
        <p:spPr>
          <a:xfrm>
            <a:off x="1676400" y="730250"/>
            <a:ext cx="21031200" cy="2651126"/>
          </a:xfrm>
          <a:prstGeom prst="rect">
            <a:avLst/>
          </a:prstGeom>
        </p:spPr>
        <p:txBody>
          <a:bodyPr lIns="91439" tIns="91439" rIns="91439" bIns="91439"/>
          <a:lstStyle>
            <a:lvl1pPr algn="l" defTabSz="1828800">
              <a:lnSpc>
                <a:spcPct val="90000"/>
              </a:lnSpc>
              <a:defRPr sz="8800">
                <a:latin typeface="Calibri Light"/>
                <a:ea typeface="Calibri Light"/>
                <a:cs typeface="Calibri Light"/>
                <a:sym typeface="Calibri Light"/>
              </a:defRPr>
            </a:lvl1pPr>
          </a:lstStyle>
          <a:p>
            <a:pPr/>
            <a:r>
              <a:t>Title Text</a:t>
            </a:r>
          </a:p>
        </p:txBody>
      </p:sp>
      <p:sp>
        <p:nvSpPr>
          <p:cNvPr id="136" name="Body Level One…"/>
          <p:cNvSpPr txBox="1"/>
          <p:nvPr>
            <p:ph type="body" idx="1"/>
          </p:nvPr>
        </p:nvSpPr>
        <p:spPr>
          <a:xfrm>
            <a:off x="1676400" y="3651250"/>
            <a:ext cx="21031200" cy="8702676"/>
          </a:xfrm>
          <a:prstGeom prst="rect">
            <a:avLst/>
          </a:prstGeom>
        </p:spPr>
        <p:txBody>
          <a:bodyPr lIns="91439" tIns="91439" rIns="91439" bIns="91439" anchor="t"/>
          <a:lstStyle>
            <a:lvl1pPr marL="457200" indent="-457200" defTabSz="1828800">
              <a:lnSpc>
                <a:spcPct val="90000"/>
              </a:lnSpc>
              <a:spcBef>
                <a:spcPts val="2000"/>
              </a:spcBef>
              <a:buSzPct val="100000"/>
              <a:buFont typeface="Arial"/>
              <a:defRPr sz="5600">
                <a:latin typeface="Calibri"/>
                <a:ea typeface="Calibri"/>
                <a:cs typeface="Calibri"/>
                <a:sym typeface="Calibri"/>
              </a:defRPr>
            </a:lvl1pPr>
            <a:lvl2pPr marL="990600" indent="-533400" defTabSz="1828800">
              <a:lnSpc>
                <a:spcPct val="90000"/>
              </a:lnSpc>
              <a:spcBef>
                <a:spcPts val="2000"/>
              </a:spcBef>
              <a:buSzPct val="100000"/>
              <a:buFont typeface="Arial"/>
              <a:defRPr sz="5600">
                <a:latin typeface="Calibri"/>
                <a:ea typeface="Calibri"/>
                <a:cs typeface="Calibri"/>
                <a:sym typeface="Calibri"/>
              </a:defRPr>
            </a:lvl2pPr>
            <a:lvl3pPr marL="1554479" indent="-640079" defTabSz="1828800">
              <a:lnSpc>
                <a:spcPct val="90000"/>
              </a:lnSpc>
              <a:spcBef>
                <a:spcPts val="2000"/>
              </a:spcBef>
              <a:buSzPct val="100000"/>
              <a:buFont typeface="Arial"/>
              <a:defRPr sz="5600">
                <a:latin typeface="Calibri"/>
                <a:ea typeface="Calibri"/>
                <a:cs typeface="Calibri"/>
                <a:sym typeface="Calibri"/>
              </a:defRPr>
            </a:lvl3pPr>
            <a:lvl4pPr marL="2082800" indent="-711200" defTabSz="1828800">
              <a:lnSpc>
                <a:spcPct val="90000"/>
              </a:lnSpc>
              <a:spcBef>
                <a:spcPts val="2000"/>
              </a:spcBef>
              <a:buSzPct val="100000"/>
              <a:buFont typeface="Arial"/>
              <a:defRPr sz="5600">
                <a:latin typeface="Calibri"/>
                <a:ea typeface="Calibri"/>
                <a:cs typeface="Calibri"/>
                <a:sym typeface="Calibri"/>
              </a:defRPr>
            </a:lvl4pPr>
            <a:lvl5pPr marL="2540000" indent="-711200" defTabSz="1828800">
              <a:lnSpc>
                <a:spcPct val="90000"/>
              </a:lnSpc>
              <a:spcBef>
                <a:spcPts val="2000"/>
              </a:spcBef>
              <a:buSzPct val="100000"/>
              <a:buFont typeface="Arial"/>
              <a:defRPr sz="5600">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37" name="Slide Number"/>
          <p:cNvSpPr txBox="1"/>
          <p:nvPr>
            <p:ph type="sldNum" sz="quarter" idx="2"/>
          </p:nvPr>
        </p:nvSpPr>
        <p:spPr>
          <a:xfrm>
            <a:off x="22203052" y="12802235"/>
            <a:ext cx="504548" cy="551181"/>
          </a:xfrm>
          <a:prstGeom prst="rect">
            <a:avLst/>
          </a:prstGeom>
        </p:spPr>
        <p:txBody>
          <a:bodyPr lIns="91439" tIns="91439" rIns="91439" bIns="91439" anchor="ctr"/>
          <a:lstStyle>
            <a:lvl1pPr algn="r" defTabSz="1828800">
              <a:defRPr>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44" name="Title Text"/>
          <p:cNvSpPr txBox="1"/>
          <p:nvPr>
            <p:ph type="title"/>
          </p:nvPr>
        </p:nvSpPr>
        <p:spPr>
          <a:xfrm>
            <a:off x="1676400" y="730250"/>
            <a:ext cx="21031200" cy="2651126"/>
          </a:xfrm>
          <a:prstGeom prst="rect">
            <a:avLst/>
          </a:prstGeom>
        </p:spPr>
        <p:txBody>
          <a:bodyPr lIns="91439" tIns="91439" rIns="91439" bIns="91439"/>
          <a:lstStyle>
            <a:lvl1pPr algn="l" defTabSz="1828800">
              <a:lnSpc>
                <a:spcPct val="90000"/>
              </a:lnSpc>
              <a:defRPr sz="8800">
                <a:latin typeface="Calibri Light"/>
                <a:ea typeface="Calibri Light"/>
                <a:cs typeface="Calibri Light"/>
                <a:sym typeface="Calibri Light"/>
              </a:defRPr>
            </a:lvl1pPr>
          </a:lstStyle>
          <a:p>
            <a:pPr/>
            <a:r>
              <a:t>Title Text</a:t>
            </a:r>
          </a:p>
        </p:txBody>
      </p:sp>
      <p:sp>
        <p:nvSpPr>
          <p:cNvPr id="145" name="Body Level One…"/>
          <p:cNvSpPr txBox="1"/>
          <p:nvPr>
            <p:ph type="body" idx="1"/>
          </p:nvPr>
        </p:nvSpPr>
        <p:spPr>
          <a:xfrm>
            <a:off x="1676400" y="3651250"/>
            <a:ext cx="21031200" cy="8702676"/>
          </a:xfrm>
          <a:prstGeom prst="rect">
            <a:avLst/>
          </a:prstGeom>
        </p:spPr>
        <p:txBody>
          <a:bodyPr lIns="91439" tIns="91439" rIns="91439" bIns="91439" anchor="t"/>
          <a:lstStyle>
            <a:lvl1pPr marL="457200" indent="-457200" defTabSz="1828800">
              <a:lnSpc>
                <a:spcPct val="90000"/>
              </a:lnSpc>
              <a:spcBef>
                <a:spcPts val="2000"/>
              </a:spcBef>
              <a:buSzPct val="100000"/>
              <a:buFont typeface="Arial"/>
              <a:defRPr sz="5600">
                <a:latin typeface="Calibri"/>
                <a:ea typeface="Calibri"/>
                <a:cs typeface="Calibri"/>
                <a:sym typeface="Calibri"/>
              </a:defRPr>
            </a:lvl1pPr>
            <a:lvl2pPr marL="990600" indent="-533400" defTabSz="1828800">
              <a:lnSpc>
                <a:spcPct val="90000"/>
              </a:lnSpc>
              <a:spcBef>
                <a:spcPts val="2000"/>
              </a:spcBef>
              <a:buSzPct val="100000"/>
              <a:buFont typeface="Arial"/>
              <a:defRPr sz="5600">
                <a:latin typeface="Calibri"/>
                <a:ea typeface="Calibri"/>
                <a:cs typeface="Calibri"/>
                <a:sym typeface="Calibri"/>
              </a:defRPr>
            </a:lvl2pPr>
            <a:lvl3pPr marL="1554479" indent="-640079" defTabSz="1828800">
              <a:lnSpc>
                <a:spcPct val="90000"/>
              </a:lnSpc>
              <a:spcBef>
                <a:spcPts val="2000"/>
              </a:spcBef>
              <a:buSzPct val="100000"/>
              <a:buFont typeface="Arial"/>
              <a:defRPr sz="5600">
                <a:latin typeface="Calibri"/>
                <a:ea typeface="Calibri"/>
                <a:cs typeface="Calibri"/>
                <a:sym typeface="Calibri"/>
              </a:defRPr>
            </a:lvl3pPr>
            <a:lvl4pPr marL="2082800" indent="-711200" defTabSz="1828800">
              <a:lnSpc>
                <a:spcPct val="90000"/>
              </a:lnSpc>
              <a:spcBef>
                <a:spcPts val="2000"/>
              </a:spcBef>
              <a:buSzPct val="100000"/>
              <a:buFont typeface="Arial"/>
              <a:defRPr sz="5600">
                <a:latin typeface="Calibri"/>
                <a:ea typeface="Calibri"/>
                <a:cs typeface="Calibri"/>
                <a:sym typeface="Calibri"/>
              </a:defRPr>
            </a:lvl4pPr>
            <a:lvl5pPr marL="2540000" indent="-711200" defTabSz="1828800">
              <a:lnSpc>
                <a:spcPct val="90000"/>
              </a:lnSpc>
              <a:spcBef>
                <a:spcPts val="2000"/>
              </a:spcBef>
              <a:buSzPct val="100000"/>
              <a:buFont typeface="Arial"/>
              <a:defRPr sz="5600">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46" name="Slide Number"/>
          <p:cNvSpPr txBox="1"/>
          <p:nvPr>
            <p:ph type="sldNum" sz="quarter" idx="2"/>
          </p:nvPr>
        </p:nvSpPr>
        <p:spPr>
          <a:xfrm>
            <a:off x="22203052" y="12802235"/>
            <a:ext cx="504548" cy="551181"/>
          </a:xfrm>
          <a:prstGeom prst="rect">
            <a:avLst/>
          </a:prstGeom>
        </p:spPr>
        <p:txBody>
          <a:bodyPr lIns="91439" tIns="91439" rIns="91439" bIns="91439" anchor="ctr"/>
          <a:lstStyle>
            <a:lvl1pPr algn="r" defTabSz="1828800">
              <a:defRPr>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153" name="Title Text"/>
          <p:cNvSpPr txBox="1"/>
          <p:nvPr>
            <p:ph type="title"/>
          </p:nvPr>
        </p:nvSpPr>
        <p:spPr>
          <a:xfrm>
            <a:off x="3048000" y="2244725"/>
            <a:ext cx="18288000" cy="4775201"/>
          </a:xfrm>
          <a:prstGeom prst="rect">
            <a:avLst/>
          </a:prstGeom>
        </p:spPr>
        <p:txBody>
          <a:bodyPr lIns="91439" tIns="91439" rIns="91439" bIns="91439" anchor="b"/>
          <a:lstStyle>
            <a:lvl1pPr defTabSz="1828800">
              <a:lnSpc>
                <a:spcPct val="90000"/>
              </a:lnSpc>
              <a:defRPr sz="12000">
                <a:latin typeface="Calibri Light"/>
                <a:ea typeface="Calibri Light"/>
                <a:cs typeface="Calibri Light"/>
                <a:sym typeface="Calibri Light"/>
              </a:defRPr>
            </a:lvl1pPr>
          </a:lstStyle>
          <a:p>
            <a:pPr/>
            <a:r>
              <a:t>Title Text</a:t>
            </a:r>
          </a:p>
        </p:txBody>
      </p:sp>
      <p:sp>
        <p:nvSpPr>
          <p:cNvPr id="154" name="Body Level One…"/>
          <p:cNvSpPr txBox="1"/>
          <p:nvPr>
            <p:ph type="body" sz="quarter" idx="1"/>
          </p:nvPr>
        </p:nvSpPr>
        <p:spPr>
          <a:xfrm>
            <a:off x="3048000" y="7204075"/>
            <a:ext cx="18288000" cy="3311525"/>
          </a:xfrm>
          <a:prstGeom prst="rect">
            <a:avLst/>
          </a:prstGeom>
        </p:spPr>
        <p:txBody>
          <a:bodyPr lIns="91439" tIns="91439" rIns="91439" bIns="91439" anchor="t"/>
          <a:lstStyle>
            <a:lvl1pPr marL="0" indent="0" algn="ctr" defTabSz="1828800">
              <a:lnSpc>
                <a:spcPct val="90000"/>
              </a:lnSpc>
              <a:spcBef>
                <a:spcPts val="2000"/>
              </a:spcBef>
              <a:buSzTx/>
              <a:buNone/>
              <a:defRPr sz="4800">
                <a:latin typeface="Calibri"/>
                <a:ea typeface="Calibri"/>
                <a:cs typeface="Calibri"/>
                <a:sym typeface="Calibri"/>
              </a:defRPr>
            </a:lvl1pPr>
            <a:lvl2pPr marL="0" indent="457200" algn="ctr" defTabSz="1828800">
              <a:lnSpc>
                <a:spcPct val="90000"/>
              </a:lnSpc>
              <a:spcBef>
                <a:spcPts val="2000"/>
              </a:spcBef>
              <a:buSzTx/>
              <a:buNone/>
              <a:defRPr sz="4800">
                <a:latin typeface="Calibri"/>
                <a:ea typeface="Calibri"/>
                <a:cs typeface="Calibri"/>
                <a:sym typeface="Calibri"/>
              </a:defRPr>
            </a:lvl2pPr>
            <a:lvl3pPr marL="0" indent="914400" algn="ctr" defTabSz="1828800">
              <a:lnSpc>
                <a:spcPct val="90000"/>
              </a:lnSpc>
              <a:spcBef>
                <a:spcPts val="2000"/>
              </a:spcBef>
              <a:buSzTx/>
              <a:buNone/>
              <a:defRPr sz="4800">
                <a:latin typeface="Calibri"/>
                <a:ea typeface="Calibri"/>
                <a:cs typeface="Calibri"/>
                <a:sym typeface="Calibri"/>
              </a:defRPr>
            </a:lvl3pPr>
            <a:lvl4pPr marL="0" indent="1371600" algn="ctr" defTabSz="1828800">
              <a:lnSpc>
                <a:spcPct val="90000"/>
              </a:lnSpc>
              <a:spcBef>
                <a:spcPts val="2000"/>
              </a:spcBef>
              <a:buSzTx/>
              <a:buNone/>
              <a:defRPr sz="4800">
                <a:latin typeface="Calibri"/>
                <a:ea typeface="Calibri"/>
                <a:cs typeface="Calibri"/>
                <a:sym typeface="Calibri"/>
              </a:defRPr>
            </a:lvl4pPr>
            <a:lvl5pPr marL="0" indent="1828800" algn="ctr" defTabSz="1828800">
              <a:lnSpc>
                <a:spcPct val="90000"/>
              </a:lnSpc>
              <a:spcBef>
                <a:spcPts val="2000"/>
              </a:spcBef>
              <a:buSzTx/>
              <a:buNone/>
              <a:defRPr sz="4800">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55" name="Slide Number"/>
          <p:cNvSpPr txBox="1"/>
          <p:nvPr>
            <p:ph type="sldNum" sz="quarter" idx="2"/>
          </p:nvPr>
        </p:nvSpPr>
        <p:spPr>
          <a:xfrm>
            <a:off x="22203052" y="12802235"/>
            <a:ext cx="504548" cy="551181"/>
          </a:xfrm>
          <a:prstGeom prst="rect">
            <a:avLst/>
          </a:prstGeom>
        </p:spPr>
        <p:txBody>
          <a:bodyPr lIns="91439" tIns="91439" rIns="91439" bIns="91439" anchor="ctr"/>
          <a:lstStyle>
            <a:lvl1pPr algn="r" defTabSz="1828800">
              <a:defRPr>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62" name="Title Text"/>
          <p:cNvSpPr txBox="1"/>
          <p:nvPr>
            <p:ph type="title"/>
          </p:nvPr>
        </p:nvSpPr>
        <p:spPr>
          <a:xfrm>
            <a:off x="1219200" y="549276"/>
            <a:ext cx="21945600" cy="2286001"/>
          </a:xfrm>
          <a:prstGeom prst="rect">
            <a:avLst/>
          </a:prstGeom>
        </p:spPr>
        <p:txBody>
          <a:bodyPr lIns="91439" tIns="91439" rIns="91439" bIns="91439"/>
          <a:lstStyle>
            <a:lvl1pPr defTabSz="1828800">
              <a:defRPr sz="8800">
                <a:latin typeface="Calibri"/>
                <a:ea typeface="Calibri"/>
                <a:cs typeface="Calibri"/>
                <a:sym typeface="Calibri"/>
              </a:defRPr>
            </a:lvl1pPr>
          </a:lstStyle>
          <a:p>
            <a:pPr/>
            <a:r>
              <a:t>Title Text</a:t>
            </a:r>
          </a:p>
        </p:txBody>
      </p:sp>
      <p:sp>
        <p:nvSpPr>
          <p:cNvPr id="163" name="Body Level One…"/>
          <p:cNvSpPr txBox="1"/>
          <p:nvPr>
            <p:ph type="body" idx="1"/>
          </p:nvPr>
        </p:nvSpPr>
        <p:spPr>
          <a:xfrm>
            <a:off x="1219200" y="3200401"/>
            <a:ext cx="21945600" cy="9051927"/>
          </a:xfrm>
          <a:prstGeom prst="rect">
            <a:avLst/>
          </a:prstGeom>
        </p:spPr>
        <p:txBody>
          <a:bodyPr lIns="91439" tIns="91439" rIns="91439" bIns="91439" anchor="t"/>
          <a:lstStyle>
            <a:lvl1pPr marL="685800" indent="-685800" defTabSz="1828800">
              <a:spcBef>
                <a:spcPts val="1500"/>
              </a:spcBef>
              <a:buSzPct val="100000"/>
              <a:buFont typeface="Arial"/>
              <a:defRPr sz="6400">
                <a:latin typeface="Calibri"/>
                <a:ea typeface="Calibri"/>
                <a:cs typeface="Calibri"/>
                <a:sym typeface="Calibri"/>
              </a:defRPr>
            </a:lvl1pPr>
            <a:lvl2pPr marL="1110342" indent="-653142" defTabSz="1828800">
              <a:spcBef>
                <a:spcPts val="1500"/>
              </a:spcBef>
              <a:buSzPct val="100000"/>
              <a:buFont typeface="Arial"/>
              <a:buChar char="–"/>
              <a:defRPr sz="6400">
                <a:latin typeface="Calibri"/>
                <a:ea typeface="Calibri"/>
                <a:cs typeface="Calibri"/>
                <a:sym typeface="Calibri"/>
              </a:defRPr>
            </a:lvl2pPr>
            <a:lvl3pPr marL="1524000" indent="-609600" defTabSz="1828800">
              <a:spcBef>
                <a:spcPts val="1500"/>
              </a:spcBef>
              <a:buSzPct val="100000"/>
              <a:buFont typeface="Arial"/>
              <a:defRPr sz="6400">
                <a:latin typeface="Calibri"/>
                <a:ea typeface="Calibri"/>
                <a:cs typeface="Calibri"/>
                <a:sym typeface="Calibri"/>
              </a:defRPr>
            </a:lvl3pPr>
            <a:lvl4pPr marL="2103120" indent="-731520" defTabSz="1828800">
              <a:spcBef>
                <a:spcPts val="1500"/>
              </a:spcBef>
              <a:buSzPct val="100000"/>
              <a:buFont typeface="Arial"/>
              <a:buChar char="–"/>
              <a:defRPr sz="6400">
                <a:latin typeface="Calibri"/>
                <a:ea typeface="Calibri"/>
                <a:cs typeface="Calibri"/>
                <a:sym typeface="Calibri"/>
              </a:defRPr>
            </a:lvl4pPr>
            <a:lvl5pPr marL="2560320" indent="-731520" defTabSz="1828800">
              <a:spcBef>
                <a:spcPts val="1500"/>
              </a:spcBef>
              <a:buSzPct val="100000"/>
              <a:buFont typeface="Arial"/>
              <a:buChar char="»"/>
              <a:defRPr sz="6400">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64" name="Slide Number"/>
          <p:cNvSpPr txBox="1"/>
          <p:nvPr>
            <p:ph type="sldNum" sz="quarter" idx="2"/>
          </p:nvPr>
        </p:nvSpPr>
        <p:spPr>
          <a:xfrm>
            <a:off x="22660252" y="12802238"/>
            <a:ext cx="504548" cy="551181"/>
          </a:xfrm>
          <a:prstGeom prst="rect">
            <a:avLst/>
          </a:prstGeom>
        </p:spPr>
        <p:txBody>
          <a:bodyPr lIns="91439" tIns="91439" rIns="91439" bIns="91439" anchor="ctr"/>
          <a:lstStyle>
            <a:lvl1pPr algn="r" defTabSz="1828800">
              <a:defRPr>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171" name="Title Text"/>
          <p:cNvSpPr txBox="1"/>
          <p:nvPr>
            <p:ph type="title"/>
          </p:nvPr>
        </p:nvSpPr>
        <p:spPr>
          <a:xfrm>
            <a:off x="1828800" y="4260851"/>
            <a:ext cx="20726400" cy="2940051"/>
          </a:xfrm>
          <a:prstGeom prst="rect">
            <a:avLst/>
          </a:prstGeom>
        </p:spPr>
        <p:txBody>
          <a:bodyPr lIns="91439" tIns="91439" rIns="91439" bIns="91439"/>
          <a:lstStyle>
            <a:lvl1pPr defTabSz="1828800">
              <a:defRPr sz="8800">
                <a:latin typeface="Calibri"/>
                <a:ea typeface="Calibri"/>
                <a:cs typeface="Calibri"/>
                <a:sym typeface="Calibri"/>
              </a:defRPr>
            </a:lvl1pPr>
          </a:lstStyle>
          <a:p>
            <a:pPr/>
            <a:r>
              <a:t>Title Text</a:t>
            </a:r>
          </a:p>
        </p:txBody>
      </p:sp>
      <p:sp>
        <p:nvSpPr>
          <p:cNvPr id="172" name="Body Level One…"/>
          <p:cNvSpPr txBox="1"/>
          <p:nvPr>
            <p:ph type="body" sz="quarter" idx="1"/>
          </p:nvPr>
        </p:nvSpPr>
        <p:spPr>
          <a:xfrm>
            <a:off x="3657600" y="7772400"/>
            <a:ext cx="17068800" cy="3505200"/>
          </a:xfrm>
          <a:prstGeom prst="rect">
            <a:avLst/>
          </a:prstGeom>
        </p:spPr>
        <p:txBody>
          <a:bodyPr lIns="91439" tIns="91439" rIns="91439" bIns="91439" anchor="t"/>
          <a:lstStyle>
            <a:lvl1pPr marL="0" indent="0" algn="ctr" defTabSz="1828800">
              <a:spcBef>
                <a:spcPts val="1500"/>
              </a:spcBef>
              <a:buSzTx/>
              <a:buNone/>
              <a:defRPr sz="6400">
                <a:solidFill>
                  <a:srgbClr val="888888"/>
                </a:solidFill>
                <a:latin typeface="Calibri"/>
                <a:ea typeface="Calibri"/>
                <a:cs typeface="Calibri"/>
                <a:sym typeface="Calibri"/>
              </a:defRPr>
            </a:lvl1pPr>
            <a:lvl2pPr marL="0" indent="457200" algn="ctr" defTabSz="1828800">
              <a:spcBef>
                <a:spcPts val="1500"/>
              </a:spcBef>
              <a:buSzTx/>
              <a:buNone/>
              <a:defRPr sz="6400">
                <a:solidFill>
                  <a:srgbClr val="888888"/>
                </a:solidFill>
                <a:latin typeface="Calibri"/>
                <a:ea typeface="Calibri"/>
                <a:cs typeface="Calibri"/>
                <a:sym typeface="Calibri"/>
              </a:defRPr>
            </a:lvl2pPr>
            <a:lvl3pPr marL="0" indent="914400" algn="ctr" defTabSz="1828800">
              <a:spcBef>
                <a:spcPts val="1500"/>
              </a:spcBef>
              <a:buSzTx/>
              <a:buNone/>
              <a:defRPr sz="6400">
                <a:solidFill>
                  <a:srgbClr val="888888"/>
                </a:solidFill>
                <a:latin typeface="Calibri"/>
                <a:ea typeface="Calibri"/>
                <a:cs typeface="Calibri"/>
                <a:sym typeface="Calibri"/>
              </a:defRPr>
            </a:lvl3pPr>
            <a:lvl4pPr marL="0" indent="1371600" algn="ctr" defTabSz="1828800">
              <a:spcBef>
                <a:spcPts val="1500"/>
              </a:spcBef>
              <a:buSzTx/>
              <a:buNone/>
              <a:defRPr sz="6400">
                <a:solidFill>
                  <a:srgbClr val="888888"/>
                </a:solidFill>
                <a:latin typeface="Calibri"/>
                <a:ea typeface="Calibri"/>
                <a:cs typeface="Calibri"/>
                <a:sym typeface="Calibri"/>
              </a:defRPr>
            </a:lvl4pPr>
            <a:lvl5pPr marL="0" indent="1828800" algn="ctr" defTabSz="1828800">
              <a:spcBef>
                <a:spcPts val="1500"/>
              </a:spcBef>
              <a:buSzTx/>
              <a:buNone/>
              <a:defRPr sz="6400">
                <a:solidFill>
                  <a:srgbClr val="888888"/>
                </a:solidFill>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73" name="Slide Number"/>
          <p:cNvSpPr txBox="1"/>
          <p:nvPr>
            <p:ph type="sldNum" sz="quarter" idx="2"/>
          </p:nvPr>
        </p:nvSpPr>
        <p:spPr>
          <a:xfrm>
            <a:off x="22660252" y="12802238"/>
            <a:ext cx="504548" cy="551181"/>
          </a:xfrm>
          <a:prstGeom prst="rect">
            <a:avLst/>
          </a:prstGeom>
        </p:spPr>
        <p:txBody>
          <a:bodyPr lIns="91439" tIns="91439" rIns="91439" bIns="91439" anchor="ctr"/>
          <a:lstStyle>
            <a:lvl1pPr algn="r" defTabSz="1828800">
              <a:defRPr>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3124200" y="-38100"/>
            <a:ext cx="18135600" cy="12096698"/>
          </a:xfrm>
          <a:prstGeom prst="rect">
            <a:avLst/>
          </a:prstGeom>
        </p:spPr>
        <p:txBody>
          <a:bodyPr lIns="91439" tIns="45719" rIns="91439" bIns="45719" anchor="t">
            <a:noAutofit/>
          </a:bodyPr>
          <a:lstStyle/>
          <a:p>
            <a:pPr/>
          </a:p>
        </p:txBody>
      </p:sp>
      <p:sp>
        <p:nvSpPr>
          <p:cNvPr id="21" name="Title Text"/>
          <p:cNvSpPr txBox="1"/>
          <p:nvPr>
            <p:ph type="title"/>
          </p:nvPr>
        </p:nvSpPr>
        <p:spPr>
          <a:xfrm>
            <a:off x="635000" y="9512300"/>
            <a:ext cx="23114000" cy="2006600"/>
          </a:xfrm>
          <a:prstGeom prst="rect">
            <a:avLst/>
          </a:prstGeom>
        </p:spPr>
        <p:txBody>
          <a:bodyPr anchor="b"/>
          <a:lstStyle/>
          <a:p>
            <a:pPr/>
            <a:r>
              <a:t>Title Text</a:t>
            </a:r>
          </a:p>
        </p:txBody>
      </p:sp>
      <p:sp>
        <p:nvSpPr>
          <p:cNvPr id="22" name="Body Level One…"/>
          <p:cNvSpPr txBox="1"/>
          <p:nvPr>
            <p:ph type="body" sz="quarter" idx="1"/>
          </p:nvPr>
        </p:nvSpPr>
        <p:spPr>
          <a:xfrm>
            <a:off x="635000" y="11442700"/>
            <a:ext cx="23114000" cy="15875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自定义版式">
    <p:spTree>
      <p:nvGrpSpPr>
        <p:cNvPr id="1" name=""/>
        <p:cNvGrpSpPr/>
        <p:nvPr/>
      </p:nvGrpSpPr>
      <p:grpSpPr>
        <a:xfrm>
          <a:off x="0" y="0"/>
          <a:ext cx="0" cy="0"/>
          <a:chOff x="0" y="0"/>
          <a:chExt cx="0" cy="0"/>
        </a:xfrm>
      </p:grpSpPr>
      <p:sp>
        <p:nvSpPr>
          <p:cNvPr id="180" name="Slide Number"/>
          <p:cNvSpPr txBox="1"/>
          <p:nvPr>
            <p:ph type="sldNum" sz="quarter" idx="2"/>
          </p:nvPr>
        </p:nvSpPr>
        <p:spPr>
          <a:xfrm>
            <a:off x="23507701" y="12975167"/>
            <a:ext cx="708506" cy="700370"/>
          </a:xfrm>
          <a:prstGeom prst="rect">
            <a:avLst/>
          </a:prstGeom>
        </p:spPr>
        <p:txBody>
          <a:bodyPr lIns="121881" tIns="121881" rIns="121881" bIns="121881"/>
          <a:lstStyle>
            <a:lvl1pPr algn="l" defTabSz="2438219">
              <a:defRPr sz="3200">
                <a:solidFill>
                  <a:srgbClr val="3C3C3C"/>
                </a:solidFill>
                <a:latin typeface="Arial"/>
                <a:ea typeface="Arial"/>
                <a:cs typeface="Arial"/>
                <a:sym typeface="Arial"/>
              </a:defRPr>
            </a:lvl1pPr>
          </a:lstStyle>
          <a:p>
            <a:pPr/>
            <a:fld id="{86CB4B4D-7CA3-9044-876B-883B54F8677D}" type="slidenum"/>
          </a:p>
        </p:txBody>
      </p:sp>
      <p:sp>
        <p:nvSpPr>
          <p:cNvPr id="181" name="文本框 6"/>
          <p:cNvSpPr/>
          <p:nvPr/>
        </p:nvSpPr>
        <p:spPr>
          <a:xfrm>
            <a:off x="17712593" y="5275383"/>
            <a:ext cx="25401" cy="276999"/>
          </a:xfrm>
          <a:prstGeom prst="rect">
            <a:avLst/>
          </a:prstGeom>
          <a:solidFill>
            <a:srgbClr val="E60000"/>
          </a:solidFill>
          <a:ln w="12700">
            <a:miter lim="400000"/>
          </a:ln>
        </p:spPr>
        <p:txBody>
          <a:bodyPr lIns="91428" tIns="91428" rIns="91428" bIns="91428"/>
          <a:lstStyle/>
          <a:p>
            <a:pPr marL="269240" indent="-269240" defTabSz="2438219">
              <a:defRPr sz="1800">
                <a:solidFill>
                  <a:srgbClr val="FFFFFF"/>
                </a:solidFill>
                <a:latin typeface="微软雅黑"/>
                <a:ea typeface="微软雅黑"/>
                <a:cs typeface="微软雅黑"/>
                <a:sym typeface="微软雅黑"/>
              </a:defRPr>
            </a:pPr>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88" name="Slide Number"/>
          <p:cNvSpPr txBox="1"/>
          <p:nvPr>
            <p:ph type="sldNum" sz="quarter" idx="2"/>
          </p:nvPr>
        </p:nvSpPr>
        <p:spPr>
          <a:xfrm>
            <a:off x="11918950" y="12979400"/>
            <a:ext cx="520701" cy="558800"/>
          </a:xfrm>
          <a:prstGeom prst="rect">
            <a:avLst/>
          </a:prstGeom>
        </p:spPr>
        <p:txBody>
          <a:bodyPr lIns="101600" tIns="101600" rIns="101600" bIns="101600"/>
          <a:lstStyle>
            <a:lvl1pPr defTabSz="812800">
              <a:defRPr>
                <a:latin typeface="Gill Sans"/>
                <a:ea typeface="Gill Sans"/>
                <a:cs typeface="Gill Sans"/>
                <a:sym typeface="Gill Sans"/>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95" name="Title Text"/>
          <p:cNvSpPr txBox="1"/>
          <p:nvPr>
            <p:ph type="title"/>
          </p:nvPr>
        </p:nvSpPr>
        <p:spPr>
          <a:xfrm>
            <a:off x="4387453" y="357187"/>
            <a:ext cx="15609094" cy="3036095"/>
          </a:xfrm>
          <a:prstGeom prst="rect">
            <a:avLst/>
          </a:prstGeom>
        </p:spPr>
        <p:txBody>
          <a:bodyPr lIns="71437" tIns="71437" rIns="71437" bIns="71437"/>
          <a:lstStyle>
            <a:lvl1pPr defTabSz="821531"/>
          </a:lstStyle>
          <a:p>
            <a:pPr/>
            <a:r>
              <a:t>Title Text</a:t>
            </a:r>
          </a:p>
        </p:txBody>
      </p:sp>
      <p:sp>
        <p:nvSpPr>
          <p:cNvPr id="196" name="Body Level One…"/>
          <p:cNvSpPr txBox="1"/>
          <p:nvPr>
            <p:ph type="body" idx="1"/>
          </p:nvPr>
        </p:nvSpPr>
        <p:spPr>
          <a:xfrm>
            <a:off x="4387453" y="3643312"/>
            <a:ext cx="15609094" cy="8840392"/>
          </a:xfrm>
          <a:prstGeom prst="rect">
            <a:avLst/>
          </a:prstGeom>
        </p:spPr>
        <p:txBody>
          <a:bodyPr lIns="71437" tIns="71437" rIns="71437" bIns="71437"/>
          <a:lstStyle>
            <a:lvl1pPr marL="611187" indent="-611187" defTabSz="821531">
              <a:buSzPct val="145000"/>
              <a:defRPr sz="4400"/>
            </a:lvl1pPr>
            <a:lvl2pPr marL="1055687" indent="-611187" defTabSz="821531">
              <a:spcBef>
                <a:spcPts val="3000"/>
              </a:spcBef>
              <a:buSzPct val="145000"/>
              <a:defRPr sz="4400"/>
            </a:lvl2pPr>
            <a:lvl3pPr marL="1500187" indent="-611187" defTabSz="821531">
              <a:spcBef>
                <a:spcPts val="1600"/>
              </a:spcBef>
              <a:buSzPct val="145000"/>
              <a:defRPr sz="4400"/>
            </a:lvl3pPr>
            <a:lvl4pPr marL="1944687" indent="-611187" defTabSz="821531">
              <a:spcBef>
                <a:spcPts val="800"/>
              </a:spcBef>
              <a:buSzPct val="145000"/>
              <a:defRPr sz="4400"/>
            </a:lvl4pPr>
            <a:lvl5pPr marL="2389187" indent="-611187" defTabSz="821531">
              <a:spcBef>
                <a:spcPts val="400"/>
              </a:spcBef>
              <a:buSzPct val="145000"/>
              <a:defRPr sz="4400"/>
            </a:lvl5pPr>
          </a:lstStyle>
          <a:p>
            <a:pPr/>
            <a:r>
              <a:t>Body Level One</a:t>
            </a:r>
          </a:p>
          <a:p>
            <a:pPr lvl="1"/>
            <a:r>
              <a:t>Body Level Two</a:t>
            </a:r>
          </a:p>
          <a:p>
            <a:pPr lvl="2"/>
            <a:r>
              <a:t>Body Level Three</a:t>
            </a:r>
          </a:p>
          <a:p>
            <a:pPr lvl="3"/>
            <a:r>
              <a:t>Body Level Four</a:t>
            </a:r>
          </a:p>
          <a:p>
            <a:pPr lvl="4"/>
            <a:r>
              <a:t>Body Level Five</a:t>
            </a:r>
          </a:p>
        </p:txBody>
      </p:sp>
      <p:sp>
        <p:nvSpPr>
          <p:cNvPr id="197" name="Slide Number"/>
          <p:cNvSpPr txBox="1"/>
          <p:nvPr>
            <p:ph type="sldNum" sz="quarter" idx="2"/>
          </p:nvPr>
        </p:nvSpPr>
        <p:spPr>
          <a:xfrm>
            <a:off x="11954103" y="13073062"/>
            <a:ext cx="466269" cy="477671"/>
          </a:xfrm>
          <a:prstGeom prst="rect">
            <a:avLst/>
          </a:prstGeom>
        </p:spPr>
        <p:txBody>
          <a:bodyPr lIns="71437" tIns="71437" rIns="71437" bIns="71437"/>
          <a:lstStyle>
            <a:lvl1pPr defTabSz="821531">
              <a:defRPr sz="22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ster Master">
    <p:spTree>
      <p:nvGrpSpPr>
        <p:cNvPr id="1" name=""/>
        <p:cNvGrpSpPr/>
        <p:nvPr/>
      </p:nvGrpSpPr>
      <p:grpSpPr>
        <a:xfrm>
          <a:off x="0" y="0"/>
          <a:ext cx="0" cy="0"/>
          <a:chOff x="0" y="0"/>
          <a:chExt cx="0" cy="0"/>
        </a:xfrm>
      </p:grpSpPr>
      <p:sp>
        <p:nvSpPr>
          <p:cNvPr id="204" name="Title Text"/>
          <p:cNvSpPr txBox="1"/>
          <p:nvPr>
            <p:ph type="title"/>
          </p:nvPr>
        </p:nvSpPr>
        <p:spPr>
          <a:prstGeom prst="rect">
            <a:avLst/>
          </a:prstGeom>
        </p:spPr>
        <p:txBody>
          <a:bodyPr/>
          <a:lstStyle/>
          <a:p>
            <a:pPr/>
            <a:r>
              <a:t>Title Text</a:t>
            </a:r>
          </a:p>
        </p:txBody>
      </p:sp>
      <p:sp>
        <p:nvSpPr>
          <p:cNvPr id="205" name="Body Level One…"/>
          <p:cNvSpPr txBox="1"/>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20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_ONLY">
    <p:bg>
      <p:bgPr>
        <a:solidFill>
          <a:srgbClr val="002D3C"/>
        </a:solidFill>
      </p:bgPr>
    </p:bg>
    <p:spTree>
      <p:nvGrpSpPr>
        <p:cNvPr id="1" name=""/>
        <p:cNvGrpSpPr/>
        <p:nvPr/>
      </p:nvGrpSpPr>
      <p:grpSpPr>
        <a:xfrm>
          <a:off x="0" y="0"/>
          <a:ext cx="0" cy="0"/>
          <a:chOff x="0" y="0"/>
          <a:chExt cx="0" cy="0"/>
        </a:xfrm>
      </p:grpSpPr>
      <p:sp>
        <p:nvSpPr>
          <p:cNvPr id="213" name="Google Shape;24;p4"/>
          <p:cNvSpPr/>
          <p:nvPr/>
        </p:nvSpPr>
        <p:spPr>
          <a:xfrm flipH="1" rot="10800000">
            <a:off x="3048000" y="1750133"/>
            <a:ext cx="18288000" cy="11942401"/>
          </a:xfrm>
          <a:prstGeom prst="rect">
            <a:avLst/>
          </a:prstGeom>
          <a:solidFill>
            <a:srgbClr val="FAFAFA"/>
          </a:solidFill>
          <a:ln w="12700">
            <a:miter lim="400000"/>
          </a:ln>
        </p:spPr>
        <p:txBody>
          <a:bodyPr lIns="0" tIns="0" rIns="0" bIns="0" anchor="ctr"/>
          <a:lstStyle/>
          <a:p>
            <a:pPr algn="l" defTabSz="1828800">
              <a:defRPr b="0" sz="2800">
                <a:latin typeface="Arial"/>
                <a:ea typeface="Arial"/>
                <a:cs typeface="Arial"/>
                <a:sym typeface="Arial"/>
              </a:defRPr>
            </a:pPr>
          </a:p>
        </p:txBody>
      </p:sp>
      <p:sp>
        <p:nvSpPr>
          <p:cNvPr id="214" name="Google Shape;25;p4"/>
          <p:cNvSpPr/>
          <p:nvPr/>
        </p:nvSpPr>
        <p:spPr>
          <a:xfrm>
            <a:off x="3048000" y="1750266"/>
            <a:ext cx="18288000" cy="289801"/>
          </a:xfrm>
          <a:prstGeom prst="rect">
            <a:avLst/>
          </a:prstGeom>
          <a:gradFill>
            <a:gsLst>
              <a:gs pos="0">
                <a:srgbClr val="F9F9F9"/>
              </a:gs>
              <a:gs pos="36000">
                <a:srgbClr val="F9F9F9"/>
              </a:gs>
              <a:gs pos="80000">
                <a:srgbClr val="DEDEDE"/>
              </a:gs>
              <a:gs pos="100000">
                <a:srgbClr val="999999"/>
              </a:gs>
            </a:gsLst>
            <a:lin ang="16200038"/>
          </a:gradFill>
          <a:ln w="12700">
            <a:miter lim="400000"/>
          </a:ln>
        </p:spPr>
        <p:txBody>
          <a:bodyPr lIns="0" tIns="0" rIns="0" bIns="0" anchor="ctr"/>
          <a:lstStyle/>
          <a:p>
            <a:pPr algn="l" defTabSz="1828800">
              <a:defRPr b="0" sz="2800">
                <a:latin typeface="Arial"/>
                <a:ea typeface="Arial"/>
                <a:cs typeface="Arial"/>
                <a:sym typeface="Arial"/>
              </a:defRPr>
            </a:pPr>
          </a:p>
        </p:txBody>
      </p:sp>
      <p:sp>
        <p:nvSpPr>
          <p:cNvPr id="215" name="Title Text"/>
          <p:cNvSpPr txBox="1"/>
          <p:nvPr>
            <p:ph type="title"/>
          </p:nvPr>
        </p:nvSpPr>
        <p:spPr>
          <a:xfrm>
            <a:off x="3851850" y="43600"/>
            <a:ext cx="17046000" cy="1607401"/>
          </a:xfrm>
          <a:prstGeom prst="rect">
            <a:avLst/>
          </a:prstGeom>
        </p:spPr>
        <p:txBody>
          <a:bodyPr lIns="182849" tIns="182849" rIns="182849" bIns="182849"/>
          <a:lstStyle>
            <a:lvl1pPr algn="l" defTabSz="1828800">
              <a:defRPr sz="4000">
                <a:solidFill>
                  <a:srgbClr val="FFFFFF"/>
                </a:solidFill>
                <a:latin typeface="Open Sans"/>
                <a:ea typeface="Open Sans"/>
                <a:cs typeface="Open Sans"/>
                <a:sym typeface="Open Sans"/>
              </a:defRPr>
            </a:lvl1pPr>
          </a:lstStyle>
          <a:p>
            <a:pPr/>
            <a:r>
              <a:t>Title Text</a:t>
            </a:r>
          </a:p>
        </p:txBody>
      </p:sp>
      <p:sp>
        <p:nvSpPr>
          <p:cNvPr id="216" name="Slide Number"/>
          <p:cNvSpPr txBox="1"/>
          <p:nvPr>
            <p:ph type="sldNum" sz="quarter" idx="2"/>
          </p:nvPr>
        </p:nvSpPr>
        <p:spPr>
          <a:xfrm>
            <a:off x="3205577" y="12726768"/>
            <a:ext cx="604422" cy="607001"/>
          </a:xfrm>
          <a:prstGeom prst="rect">
            <a:avLst/>
          </a:prstGeom>
        </p:spPr>
        <p:txBody>
          <a:bodyPr lIns="182849" tIns="182849" rIns="182849" bIns="182849" anchor="ctr"/>
          <a:lstStyle>
            <a:lvl1pPr algn="l" defTabSz="1828800">
              <a:defRPr sz="1600">
                <a:solidFill>
                  <a:srgbClr val="737373"/>
                </a:solidFill>
                <a:latin typeface="Montserrat"/>
                <a:ea typeface="Montserrat"/>
                <a:cs typeface="Montserrat"/>
                <a:sym typeface="Montserrat"/>
              </a:defRPr>
            </a:lvl1pPr>
          </a:lstStyle>
          <a:p>
            <a:pPr/>
            <a:fld id="{86CB4B4D-7CA3-9044-876B-883B54F8677D}" type="slidenum"/>
          </a:p>
        </p:txBody>
      </p:sp>
      <p:pic>
        <p:nvPicPr>
          <p:cNvPr id="217" name="Google Shape;28;p4" descr="Google Shape;28;p4"/>
          <p:cNvPicPr>
            <a:picLocks noChangeAspect="1"/>
          </p:cNvPicPr>
          <p:nvPr/>
        </p:nvPicPr>
        <p:blipFill>
          <a:blip r:embed="rId2">
            <a:extLst/>
          </a:blip>
          <a:stretch>
            <a:fillRect/>
          </a:stretch>
        </p:blipFill>
        <p:spPr>
          <a:xfrm>
            <a:off x="18893249" y="12053955"/>
            <a:ext cx="2214501" cy="1265351"/>
          </a:xfrm>
          <a:prstGeom prst="rect">
            <a:avLst/>
          </a:prstGeom>
          <a:ln w="12700">
            <a:miter lim="400000"/>
          </a:ln>
        </p:spPr>
      </p:pic>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spTree>
      <p:nvGrpSpPr>
        <p:cNvPr id="1" name=""/>
        <p:cNvGrpSpPr/>
        <p:nvPr/>
      </p:nvGrpSpPr>
      <p:grpSpPr>
        <a:xfrm>
          <a:off x="0" y="0"/>
          <a:ext cx="0" cy="0"/>
          <a:chOff x="0" y="0"/>
          <a:chExt cx="0" cy="0"/>
        </a:xfrm>
      </p:grpSpPr>
      <p:sp>
        <p:nvSpPr>
          <p:cNvPr id="224" name="Title Text"/>
          <p:cNvSpPr txBox="1"/>
          <p:nvPr>
            <p:ph type="title"/>
          </p:nvPr>
        </p:nvSpPr>
        <p:spPr>
          <a:xfrm>
            <a:off x="1828800" y="4260851"/>
            <a:ext cx="20726400" cy="2940052"/>
          </a:xfrm>
          <a:prstGeom prst="rect">
            <a:avLst/>
          </a:prstGeom>
        </p:spPr>
        <p:txBody>
          <a:bodyPr lIns="91438" tIns="91438" rIns="91438" bIns="91438"/>
          <a:lstStyle>
            <a:lvl1pPr defTabSz="1828800">
              <a:defRPr sz="8800">
                <a:latin typeface="Calibri"/>
                <a:ea typeface="Calibri"/>
                <a:cs typeface="Calibri"/>
                <a:sym typeface="Calibri"/>
              </a:defRPr>
            </a:lvl1pPr>
          </a:lstStyle>
          <a:p>
            <a:pPr/>
            <a:r>
              <a:t>Title Text</a:t>
            </a:r>
          </a:p>
        </p:txBody>
      </p:sp>
      <p:sp>
        <p:nvSpPr>
          <p:cNvPr id="225" name="Body Level One…"/>
          <p:cNvSpPr txBox="1"/>
          <p:nvPr>
            <p:ph type="body" sz="quarter" idx="1"/>
          </p:nvPr>
        </p:nvSpPr>
        <p:spPr>
          <a:xfrm>
            <a:off x="3657600" y="7772400"/>
            <a:ext cx="17068800" cy="3505200"/>
          </a:xfrm>
          <a:prstGeom prst="rect">
            <a:avLst/>
          </a:prstGeom>
        </p:spPr>
        <p:txBody>
          <a:bodyPr lIns="91438" tIns="91438" rIns="91438" bIns="91438" anchor="t"/>
          <a:lstStyle>
            <a:lvl1pPr marL="0" indent="0" algn="ctr" defTabSz="1828800">
              <a:spcBef>
                <a:spcPts val="1500"/>
              </a:spcBef>
              <a:buSzTx/>
              <a:buNone/>
              <a:defRPr sz="6400">
                <a:solidFill>
                  <a:srgbClr val="888888"/>
                </a:solidFill>
                <a:latin typeface="Calibri"/>
                <a:ea typeface="Calibri"/>
                <a:cs typeface="Calibri"/>
                <a:sym typeface="Calibri"/>
              </a:defRPr>
            </a:lvl1pPr>
            <a:lvl2pPr marL="0" indent="0" algn="ctr" defTabSz="1828800">
              <a:spcBef>
                <a:spcPts val="1500"/>
              </a:spcBef>
              <a:buSzTx/>
              <a:buNone/>
              <a:defRPr sz="6400">
                <a:solidFill>
                  <a:srgbClr val="888888"/>
                </a:solidFill>
                <a:latin typeface="Calibri"/>
                <a:ea typeface="Calibri"/>
                <a:cs typeface="Calibri"/>
                <a:sym typeface="Calibri"/>
              </a:defRPr>
            </a:lvl2pPr>
            <a:lvl3pPr marL="0" indent="0" algn="ctr" defTabSz="1828800">
              <a:spcBef>
                <a:spcPts val="1500"/>
              </a:spcBef>
              <a:buSzTx/>
              <a:buNone/>
              <a:defRPr sz="6400">
                <a:solidFill>
                  <a:srgbClr val="888888"/>
                </a:solidFill>
                <a:latin typeface="Calibri"/>
                <a:ea typeface="Calibri"/>
                <a:cs typeface="Calibri"/>
                <a:sym typeface="Calibri"/>
              </a:defRPr>
            </a:lvl3pPr>
            <a:lvl4pPr marL="0" indent="0" algn="ctr" defTabSz="1828800">
              <a:spcBef>
                <a:spcPts val="1500"/>
              </a:spcBef>
              <a:buSzTx/>
              <a:buNone/>
              <a:defRPr sz="6400">
                <a:solidFill>
                  <a:srgbClr val="888888"/>
                </a:solidFill>
                <a:latin typeface="Calibri"/>
                <a:ea typeface="Calibri"/>
                <a:cs typeface="Calibri"/>
                <a:sym typeface="Calibri"/>
              </a:defRPr>
            </a:lvl4pPr>
            <a:lvl5pPr marL="0" indent="0" algn="ctr" defTabSz="1828800">
              <a:spcBef>
                <a:spcPts val="1500"/>
              </a:spcBef>
              <a:buSzTx/>
              <a:buNone/>
              <a:defRPr sz="6400">
                <a:solidFill>
                  <a:srgbClr val="888888"/>
                </a:solidFill>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226" name="Slide Number"/>
          <p:cNvSpPr txBox="1"/>
          <p:nvPr>
            <p:ph type="sldNum" sz="quarter" idx="2"/>
          </p:nvPr>
        </p:nvSpPr>
        <p:spPr>
          <a:xfrm>
            <a:off x="22660254" y="12802239"/>
            <a:ext cx="504546" cy="551179"/>
          </a:xfrm>
          <a:prstGeom prst="rect">
            <a:avLst/>
          </a:prstGeom>
        </p:spPr>
        <p:txBody>
          <a:bodyPr lIns="91438" tIns="91438" rIns="91438" bIns="91438" anchor="ctr"/>
          <a:lstStyle>
            <a:lvl1pPr algn="r" defTabSz="1828800">
              <a:defRPr>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233" name="Image"/>
          <p:cNvSpPr/>
          <p:nvPr>
            <p:ph type="pic" idx="21"/>
          </p:nvPr>
        </p:nvSpPr>
        <p:spPr>
          <a:xfrm>
            <a:off x="0" y="0"/>
            <a:ext cx="24384000" cy="16264468"/>
          </a:xfrm>
          <a:prstGeom prst="rect">
            <a:avLst/>
          </a:prstGeom>
        </p:spPr>
        <p:txBody>
          <a:bodyPr lIns="91439" tIns="45719" rIns="91439" bIns="45719" anchor="t">
            <a:noAutofit/>
          </a:bodyPr>
          <a:lstStyle/>
          <a:p>
            <a:pPr/>
          </a:p>
        </p:txBody>
      </p:sp>
      <p:sp>
        <p:nvSpPr>
          <p:cNvPr id="2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241" name="Body Level One…"/>
          <p:cNvSpPr txBox="1"/>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2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49" name="Title Text"/>
          <p:cNvSpPr txBox="1"/>
          <p:nvPr>
            <p:ph type="title"/>
          </p:nvPr>
        </p:nvSpPr>
        <p:spPr>
          <a:xfrm>
            <a:off x="4305300" y="730251"/>
            <a:ext cx="15773400" cy="2651127"/>
          </a:xfrm>
          <a:prstGeom prst="rect">
            <a:avLst/>
          </a:prstGeom>
        </p:spPr>
        <p:txBody>
          <a:bodyPr lIns="91439" tIns="91439" rIns="91439" bIns="91439"/>
          <a:lstStyle>
            <a:lvl1pPr algn="l" defTabSz="1828800">
              <a:lnSpc>
                <a:spcPct val="90000"/>
              </a:lnSpc>
              <a:defRPr sz="8800">
                <a:latin typeface="Calibri Light"/>
                <a:ea typeface="Calibri Light"/>
                <a:cs typeface="Calibri Light"/>
                <a:sym typeface="Calibri Light"/>
              </a:defRPr>
            </a:lvl1pPr>
          </a:lstStyle>
          <a:p>
            <a:pPr/>
            <a:r>
              <a:t>Title Text</a:t>
            </a:r>
          </a:p>
        </p:txBody>
      </p:sp>
      <p:sp>
        <p:nvSpPr>
          <p:cNvPr id="250" name="Body Level One…"/>
          <p:cNvSpPr txBox="1"/>
          <p:nvPr>
            <p:ph type="body" idx="1"/>
          </p:nvPr>
        </p:nvSpPr>
        <p:spPr>
          <a:xfrm>
            <a:off x="4305300" y="3651250"/>
            <a:ext cx="15773400" cy="8702676"/>
          </a:xfrm>
          <a:prstGeom prst="rect">
            <a:avLst/>
          </a:prstGeom>
        </p:spPr>
        <p:txBody>
          <a:bodyPr lIns="91439" tIns="91439" rIns="91439" bIns="91439" anchor="t"/>
          <a:lstStyle>
            <a:lvl1pPr marL="457200" indent="-457200" defTabSz="1828800">
              <a:lnSpc>
                <a:spcPct val="90000"/>
              </a:lnSpc>
              <a:spcBef>
                <a:spcPts val="2000"/>
              </a:spcBef>
              <a:buSzPct val="100000"/>
              <a:buFont typeface="Arial"/>
              <a:defRPr sz="5600">
                <a:latin typeface="Calibri"/>
                <a:ea typeface="Calibri"/>
                <a:cs typeface="Calibri"/>
                <a:sym typeface="Calibri"/>
              </a:defRPr>
            </a:lvl1pPr>
            <a:lvl2pPr marL="990600" indent="-533400" defTabSz="1828800">
              <a:lnSpc>
                <a:spcPct val="90000"/>
              </a:lnSpc>
              <a:spcBef>
                <a:spcPts val="2000"/>
              </a:spcBef>
              <a:buSzPct val="100000"/>
              <a:buFont typeface="Arial"/>
              <a:defRPr sz="5600">
                <a:latin typeface="Calibri"/>
                <a:ea typeface="Calibri"/>
                <a:cs typeface="Calibri"/>
                <a:sym typeface="Calibri"/>
              </a:defRPr>
            </a:lvl2pPr>
            <a:lvl3pPr marL="1554479" indent="-640079" defTabSz="1828800">
              <a:lnSpc>
                <a:spcPct val="90000"/>
              </a:lnSpc>
              <a:spcBef>
                <a:spcPts val="2000"/>
              </a:spcBef>
              <a:buSzPct val="100000"/>
              <a:buFont typeface="Arial"/>
              <a:defRPr sz="5600">
                <a:latin typeface="Calibri"/>
                <a:ea typeface="Calibri"/>
                <a:cs typeface="Calibri"/>
                <a:sym typeface="Calibri"/>
              </a:defRPr>
            </a:lvl3pPr>
            <a:lvl4pPr marL="2082800" indent="-711200" defTabSz="1828800">
              <a:lnSpc>
                <a:spcPct val="90000"/>
              </a:lnSpc>
              <a:spcBef>
                <a:spcPts val="2000"/>
              </a:spcBef>
              <a:buSzPct val="100000"/>
              <a:buFont typeface="Arial"/>
              <a:defRPr sz="5600">
                <a:latin typeface="Calibri"/>
                <a:ea typeface="Calibri"/>
                <a:cs typeface="Calibri"/>
                <a:sym typeface="Calibri"/>
              </a:defRPr>
            </a:lvl4pPr>
            <a:lvl5pPr marL="2540000" indent="-711200" defTabSz="1828800">
              <a:lnSpc>
                <a:spcPct val="90000"/>
              </a:lnSpc>
              <a:spcBef>
                <a:spcPts val="2000"/>
              </a:spcBef>
              <a:buSzPct val="100000"/>
              <a:buFont typeface="Arial"/>
              <a:defRPr sz="5600">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251" name="Slide Number"/>
          <p:cNvSpPr txBox="1"/>
          <p:nvPr>
            <p:ph type="sldNum" sz="quarter" idx="2"/>
          </p:nvPr>
        </p:nvSpPr>
        <p:spPr>
          <a:xfrm>
            <a:off x="19574152" y="12802238"/>
            <a:ext cx="504548" cy="551181"/>
          </a:xfrm>
          <a:prstGeom prst="rect">
            <a:avLst/>
          </a:prstGeom>
        </p:spPr>
        <p:txBody>
          <a:bodyPr lIns="91439" tIns="91439" rIns="91439" bIns="91439" anchor="ctr"/>
          <a:lstStyle>
            <a:lvl1pPr algn="r" defTabSz="1828800">
              <a:defRPr>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778000" y="4533900"/>
            <a:ext cx="20828000" cy="46482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7950200" y="1104900"/>
            <a:ext cx="17259302" cy="11506201"/>
          </a:xfrm>
          <a:prstGeom prst="rect">
            <a:avLst/>
          </a:prstGeom>
        </p:spPr>
        <p:txBody>
          <a:bodyPr lIns="91439" tIns="45719" rIns="91439" bIns="45719" anchor="t">
            <a:noAutofit/>
          </a:bodyPr>
          <a:lstStyle/>
          <a:p>
            <a:pPr/>
          </a:p>
        </p:txBody>
      </p:sp>
      <p:sp>
        <p:nvSpPr>
          <p:cNvPr id="39" name="Title Text"/>
          <p:cNvSpPr txBox="1"/>
          <p:nvPr>
            <p:ph type="title"/>
          </p:nvPr>
        </p:nvSpPr>
        <p:spPr>
          <a:xfrm>
            <a:off x="1651000" y="952500"/>
            <a:ext cx="10223500" cy="5549900"/>
          </a:xfrm>
          <a:prstGeom prst="rect">
            <a:avLst/>
          </a:prstGeom>
        </p:spPr>
        <p:txBody>
          <a:bodyPr anchor="b"/>
          <a:lstStyle>
            <a:lvl1pPr>
              <a:defRPr sz="8400"/>
            </a:lvl1pPr>
          </a:lstStyle>
          <a:p>
            <a:pPr/>
            <a:r>
              <a:t>Title Text</a:t>
            </a:r>
          </a:p>
        </p:txBody>
      </p:sp>
      <p:sp>
        <p:nvSpPr>
          <p:cNvPr id="40" name="Body Level One…"/>
          <p:cNvSpPr txBox="1"/>
          <p:nvPr>
            <p:ph type="body" sz="quarter" idx="1"/>
          </p:nvPr>
        </p:nvSpPr>
        <p:spPr>
          <a:xfrm>
            <a:off x="1651000" y="6527800"/>
            <a:ext cx="10223500" cy="5727700"/>
          </a:xfrm>
          <a:prstGeom prst="rect">
            <a:avLst/>
          </a:prstGeom>
        </p:spPr>
        <p:txBody>
          <a:bodyPr anchor="t"/>
          <a:lstStyle>
            <a:lvl1pPr marL="0" indent="0" algn="ctr">
              <a:spcBef>
                <a:spcPts val="0"/>
              </a:spcBef>
              <a:buSzTx/>
              <a:buNone/>
              <a:defRPr sz="5400"/>
            </a:lvl1pPr>
            <a:lvl2pPr marL="0" indent="0" algn="ctr">
              <a:spcBef>
                <a:spcPts val="0"/>
              </a:spcBef>
              <a:buSzTx/>
              <a:buNone/>
              <a:defRPr sz="5400"/>
            </a:lvl2pPr>
            <a:lvl3pPr marL="0" indent="0" algn="ctr">
              <a:spcBef>
                <a:spcPts val="0"/>
              </a:spcBef>
              <a:buSzTx/>
              <a:buNone/>
              <a:defRPr sz="5400"/>
            </a:lvl3pPr>
            <a:lvl4pPr marL="0" indent="0" algn="ctr">
              <a:spcBef>
                <a:spcPts val="0"/>
              </a:spcBef>
              <a:buSzTx/>
              <a:buNone/>
              <a:defRPr sz="5400"/>
            </a:lvl4pPr>
            <a:lvl5pPr marL="0" indent="0" algn="ctr">
              <a:spcBef>
                <a:spcPts val="0"/>
              </a:spcBef>
              <a:buSzTx/>
              <a:buNone/>
              <a:defRPr sz="54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xfrm>
            <a:off x="11916664" y="13081000"/>
            <a:ext cx="537973" cy="547749"/>
          </a:xfrm>
          <a:prstGeom prst="rect">
            <a:avLst/>
          </a:prstGeom>
        </p:spPr>
        <p:txBody>
          <a:bodyPr/>
          <a:lstStyle>
            <a:lvl1pPr>
              <a:defRPr sz="30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21"/>
          </p:nvPr>
        </p:nvSpPr>
        <p:spPr>
          <a:xfrm>
            <a:off x="10960100" y="3149600"/>
            <a:ext cx="13944600" cy="92964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defRPr sz="3800"/>
            </a:lvl1pPr>
            <a:lvl2pPr marL="1117600" indent="-558800">
              <a:spcBef>
                <a:spcPts val="4500"/>
              </a:spcBef>
              <a:defRPr sz="3800"/>
            </a:lvl2pPr>
            <a:lvl3pPr marL="1676400" indent="-558800">
              <a:spcBef>
                <a:spcPts val="4500"/>
              </a:spcBef>
              <a:defRPr sz="3800"/>
            </a:lvl3pPr>
            <a:lvl4pPr marL="2235200" indent="-558800">
              <a:spcBef>
                <a:spcPts val="4500"/>
              </a:spcBef>
              <a:defRPr sz="3800"/>
            </a:lvl4pPr>
            <a:lvl5pPr marL="2794000" indent="-558800">
              <a:spcBef>
                <a:spcPts val="4500"/>
              </a:spcBef>
              <a:defRPr sz="3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689100" y="1778000"/>
            <a:ext cx="21005800" cy="10160000"/>
          </a:xfrm>
          <a:prstGeom prst="rect">
            <a:avLst/>
          </a:prstGeom>
        </p:spPr>
        <p:txBody>
          <a:bodyPr/>
          <a:lstStyle>
            <a:lvl1pPr>
              <a:defRPr sz="4800"/>
            </a:lvl1pPr>
            <a:lvl2pPr>
              <a:defRPr sz="4800"/>
            </a:lvl2pPr>
            <a:lvl3pPr>
              <a:defRPr sz="4800"/>
            </a:lvl3pPr>
            <a:lvl4pPr>
              <a:defRPr sz="4800"/>
            </a:lvl4pPr>
            <a:lvl5pPr>
              <a:defRPr sz="4800"/>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21"/>
          </p:nvPr>
        </p:nvSpPr>
        <p:spPr>
          <a:xfrm>
            <a:off x="15681340" y="7035800"/>
            <a:ext cx="8396678" cy="5600700"/>
          </a:xfrm>
          <a:prstGeom prst="rect">
            <a:avLst/>
          </a:prstGeom>
        </p:spPr>
        <p:txBody>
          <a:bodyPr lIns="91439" tIns="45719" rIns="91439" bIns="45719" anchor="t">
            <a:noAutofit/>
          </a:bodyPr>
          <a:lstStyle/>
          <a:p>
            <a:pPr/>
          </a:p>
        </p:txBody>
      </p:sp>
      <p:sp>
        <p:nvSpPr>
          <p:cNvPr id="84" name="Image"/>
          <p:cNvSpPr/>
          <p:nvPr>
            <p:ph type="pic" sz="quarter" idx="22"/>
          </p:nvPr>
        </p:nvSpPr>
        <p:spPr>
          <a:xfrm>
            <a:off x="15290800" y="1130300"/>
            <a:ext cx="8331200" cy="5554134"/>
          </a:xfrm>
          <a:prstGeom prst="rect">
            <a:avLst/>
          </a:prstGeom>
        </p:spPr>
        <p:txBody>
          <a:bodyPr lIns="91439" tIns="45719" rIns="91439" bIns="45719" anchor="t">
            <a:noAutofit/>
          </a:bodyPr>
          <a:lstStyle/>
          <a:p>
            <a:pPr/>
          </a:p>
        </p:txBody>
      </p:sp>
      <p:sp>
        <p:nvSpPr>
          <p:cNvPr id="85" name="Image"/>
          <p:cNvSpPr/>
          <p:nvPr>
            <p:ph type="pic" idx="23"/>
          </p:nvPr>
        </p:nvSpPr>
        <p:spPr>
          <a:xfrm>
            <a:off x="-304800" y="1130300"/>
            <a:ext cx="17202150" cy="114681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 Id="rId27" Type="http://schemas.openxmlformats.org/officeDocument/2006/relationships/slideLayout" Target="../slideLayouts/slideLayout26.xml"/><Relationship Id="rId28" Type="http://schemas.openxmlformats.org/officeDocument/2006/relationships/slideLayout" Target="../slideLayouts/slideLayout27.xml"/><Relationship Id="rId29"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b="0" sz="2400">
                <a:latin typeface="Helvetica Neue Light"/>
                <a:ea typeface="Helvetica Neue Light"/>
                <a:cs typeface="Helvetica Neue Light"/>
                <a:sym typeface="Helvetica Neue Light"/>
              </a:defRPr>
            </a:lvl1pPr>
          </a:lstStyle>
          <a:p>
            <a:pPr/>
            <a:fld id="{86CB4B4D-7CA3-9044-876B-883B54F8677D}" type="slidenum"/>
          </a:p>
        </p:txBody>
      </p:sp>
      <p:sp>
        <p:nvSpPr>
          <p:cNvPr id="4"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1pPr>
      <a:lvl2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tabLst/>
        <a:defRPr b="0" baseline="0" cap="none" i="0" spc="0" strike="noStrike" sz="11200" u="none">
          <a:solidFill>
            <a:srgbClr val="000000"/>
          </a:solidFill>
          <a:uFillTx/>
          <a:latin typeface="+mn-lt"/>
          <a:ea typeface="+mn-ea"/>
          <a:cs typeface="+mn-cs"/>
          <a:sym typeface="Helvetica Neue Medium"/>
        </a:defRPr>
      </a:lvl9pPr>
    </p:titleStyle>
    <p:bodyStyle>
      <a:lvl1pPr marL="63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1pPr>
      <a:lvl2pPr marL="127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2pPr>
      <a:lvl3pPr marL="190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3pPr>
      <a:lvl4pPr marL="254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4pPr>
      <a:lvl5pPr marL="317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5pPr>
      <a:lvl6pPr marL="381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6pPr>
      <a:lvl7pPr marL="444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7pPr>
      <a:lvl8pPr marL="5080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8pPr>
      <a:lvl9pPr marL="5715000" marR="0" indent="-635000" algn="l" defTabSz="825500" latinLnBrk="0">
        <a:lnSpc>
          <a:spcPct val="100000"/>
        </a:lnSpc>
        <a:spcBef>
          <a:spcPts val="5900"/>
        </a:spcBef>
        <a:spcAft>
          <a:spcPts val="0"/>
        </a:spcAft>
        <a:buClrTx/>
        <a:buSzPct val="125000"/>
        <a:buFontTx/>
        <a:buChar char="•"/>
        <a:tabLst/>
        <a:defRPr b="0" baseline="0" cap="none" i="0" spc="0" strike="noStrike" sz="5200" u="none">
          <a:solidFill>
            <a:srgbClr val="000000"/>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9" Type="http://schemas.openxmlformats.org/officeDocument/2006/relationships/image" Target="../media/image9.png"/><Relationship Id="rId10" Type="http://schemas.openxmlformats.org/officeDocument/2006/relationships/image" Target="../media/image10.png"/><Relationship Id="rId11" Type="http://schemas.openxmlformats.org/officeDocument/2006/relationships/image" Target="../media/image11.png"/><Relationship Id="rId12" Type="http://schemas.openxmlformats.org/officeDocument/2006/relationships/image" Target="../media/image12.png"/><Relationship Id="rId13" Type="http://schemas.openxmlformats.org/officeDocument/2006/relationships/image" Target="../media/image1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8" Type="http://schemas.openxmlformats.org/officeDocument/2006/relationships/image" Target="../media/image20.png"/><Relationship Id="rId9" Type="http://schemas.openxmlformats.org/officeDocument/2006/relationships/image" Target="../media/image21.png"/><Relationship Id="rId10" Type="http://schemas.openxmlformats.org/officeDocument/2006/relationships/image" Target="../media/image22.png"/><Relationship Id="rId11" Type="http://schemas.openxmlformats.org/officeDocument/2006/relationships/image" Target="../media/image23.png"/><Relationship Id="rId12" Type="http://schemas.openxmlformats.org/officeDocument/2006/relationships/image" Target="../media/image24.png"/><Relationship Id="rId13" Type="http://schemas.openxmlformats.org/officeDocument/2006/relationships/image" Target="../media/image25.png"/><Relationship Id="rId14" Type="http://schemas.openxmlformats.org/officeDocument/2006/relationships/image" Target="../media/image2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hyperlink" Target="https://onedm.org"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3.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3.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hyperlink" Target="http://json-schema.org"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image" Target="../media/image31.png"/><Relationship Id="rId7" Type="http://schemas.openxmlformats.org/officeDocument/2006/relationships/image" Target="../media/image32.png"/><Relationship Id="rId8" Type="http://schemas.openxmlformats.org/officeDocument/2006/relationships/image" Target="../media/image33.png"/><Relationship Id="rId9" Type="http://schemas.openxmlformats.org/officeDocument/2006/relationships/image" Target="../media/image34.png"/><Relationship Id="rId10" Type="http://schemas.openxmlformats.org/officeDocument/2006/relationships/image" Target="../media/image35.png"/><Relationship Id="rId11" Type="http://schemas.openxmlformats.org/officeDocument/2006/relationships/image" Target="../media/image36.png"/><Relationship Id="rId12" Type="http://schemas.openxmlformats.org/officeDocument/2006/relationships/image" Target="../media/image37.png"/><Relationship Id="rId13" Type="http://schemas.openxmlformats.org/officeDocument/2006/relationships/image" Target="../media/image38.png"/><Relationship Id="rId14" Type="http://schemas.openxmlformats.org/officeDocument/2006/relationships/image" Target="../media/image39.png"/><Relationship Id="rId15" Type="http://schemas.openxmlformats.org/officeDocument/2006/relationships/image" Target="../media/image40.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image" Target="../media/image4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23.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hyperlink" Target="http://ietf.org/ipr" TargetMode="External"/><Relationship Id="rId3" Type="http://schemas.openxmlformats.org/officeDocument/2006/relationships/hyperlink" Target="https://github.com/one-data-model/ietf108" TargetMode="External"/><Relationship Id="rId4" Type="http://schemas.openxmlformats.org/officeDocument/2006/relationships/hyperlink" Target="https://codimd.ietf.org/notes-ietf-108-asdf" TargetMode="External"/></Relationships>

</file>

<file path=ppt/slides/_rels/slide2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hyperlink" Target="http://example.org" TargetMode="External"/><Relationship Id="rId3" Type="http://schemas.openxmlformats.org/officeDocument/2006/relationships/image" Target="../media/image1.jpe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jpe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42.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hyperlink" Target="https://www7.ietf.org/contact/ombudsteam/" TargetMode="External"/><Relationship Id="rId3" Type="http://schemas.openxmlformats.org/officeDocument/2006/relationships/hyperlink" Target="https://www.rfc-editor.org/info/bcp9" TargetMode="External"/><Relationship Id="rId4" Type="http://schemas.openxmlformats.org/officeDocument/2006/relationships/hyperlink" Target="https://www.rfc-editor.org/info/bcp25" TargetMode="External"/><Relationship Id="rId5" Type="http://schemas.openxmlformats.org/officeDocument/2006/relationships/hyperlink" Target="https://www.rfc-editor.org/info/bcp54" TargetMode="External"/><Relationship Id="rId6" Type="http://schemas.openxmlformats.org/officeDocument/2006/relationships/hyperlink" Target="https://www.rfc-editor.org/info/bcp78" TargetMode="External"/><Relationship Id="rId7" Type="http://schemas.openxmlformats.org/officeDocument/2006/relationships/hyperlink" Target="https://www.rfc-editor.org/info/bcp79" TargetMode="External"/><Relationship Id="rId8" Type="http://schemas.openxmlformats.org/officeDocument/2006/relationships/hyperlink" Target="https://www.ietf.org/privacy-policy/" TargetMode="Externa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3.jpeg"/></Relationships>

</file>

<file path=ppt/slides/_rels/slide31.xml.rels><?xml version="1.0" encoding="UTF-8"?>
<Relationships xmlns="http://schemas.openxmlformats.org/package/2006/relationships"><Relationship Id="rId1" Type="http://schemas.openxmlformats.org/officeDocument/2006/relationships/slideLayout" Target="../slideLayouts/slideLayout28.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image" Target="../media/image44.png"/></Relationships>

</file>

<file path=ppt/slides/_rels/slide33.xml.rels><?xml version="1.0" encoding="UTF-8"?>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image" Target="../media/image45.png"/></Relationships>

</file>

<file path=ppt/slides/_rels/slide34.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image" Target="../media/image4.jpeg"/></Relationships>

</file>

<file path=ppt/slides/_rels/slide35.xml.rels><?xml version="1.0" encoding="UTF-8"?>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5.jpeg"/></Relationships>

</file>

<file path=ppt/slides/_rels/slide36.xml.rels><?xml version="1.0" encoding="UTF-8"?>
<Relationships xmlns="http://schemas.openxmlformats.org/package/2006/relationships"><Relationship Id="rId1" Type="http://schemas.openxmlformats.org/officeDocument/2006/relationships/slideLayout" Target="../slideLayouts/slideLayout28.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46.png"/><Relationship Id="rId3" Type="http://schemas.openxmlformats.org/officeDocument/2006/relationships/image" Target="../media/image2.tif"/></Relationships>

</file>

<file path=ppt/slides/_rels/slide3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github.com/EricssonResearch/ipso-odm/" TargetMode="External"/></Relationships>

</file>

<file path=ppt/slides/_rels/slide3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github.com/one-data-model/ietf108/blob/master/charter.md" TargetMode="External"/></Relationships>

</file>

<file path=ppt/slides/_rels/slide4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28.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28.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28.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23.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3.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3.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t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A Semantic Definition Format (ASDF) for Data and Interactions of Things"/>
          <p:cNvSpPr txBox="1"/>
          <p:nvPr>
            <p:ph type="ctrTitle"/>
          </p:nvPr>
        </p:nvSpPr>
        <p:spPr>
          <a:prstGeom prst="rect">
            <a:avLst/>
          </a:prstGeom>
        </p:spPr>
        <p:txBody>
          <a:bodyPr/>
          <a:lstStyle/>
          <a:p>
            <a:pPr defTabSz="726440">
              <a:defRPr sz="9856"/>
            </a:pPr>
            <a:r>
              <a:t>A Semantic Definition Format (ASDF)</a:t>
            </a:r>
            <a:br/>
            <a:r>
              <a:t>for Data and Interactions of Things</a:t>
            </a:r>
          </a:p>
        </p:txBody>
      </p:sp>
      <p:sp>
        <p:nvSpPr>
          <p:cNvPr id="261" name="ASDF BOF @ IETF 108…"/>
          <p:cNvSpPr txBox="1"/>
          <p:nvPr>
            <p:ph type="subTitle" sz="quarter" idx="1"/>
          </p:nvPr>
        </p:nvSpPr>
        <p:spPr>
          <a:xfrm>
            <a:off x="1778000" y="7721600"/>
            <a:ext cx="20828000" cy="1587500"/>
          </a:xfrm>
          <a:prstGeom prst="rect">
            <a:avLst/>
          </a:prstGeom>
        </p:spPr>
        <p:txBody>
          <a:bodyPr/>
          <a:lstStyle/>
          <a:p>
            <a:pPr defTabSz="759459">
              <a:defRPr sz="4968"/>
            </a:pPr>
            <a:r>
              <a:t>ASDF BOF @ IETF 108</a:t>
            </a:r>
          </a:p>
          <a:p>
            <a:pPr defTabSz="759459">
              <a:defRPr sz="4968"/>
            </a:pPr>
            <a:r>
              <a:t>July 28, 2020</a:t>
            </a:r>
          </a:p>
        </p:txBody>
      </p:sp>
      <p:sp>
        <p:nvSpPr>
          <p:cNvPr id="262" name="Slide Number"/>
          <p:cNvSpPr txBox="1"/>
          <p:nvPr>
            <p:ph type="sldNum" sz="quarter" idx="2"/>
          </p:nvPr>
        </p:nvSpPr>
        <p:spPr>
          <a:xfrm>
            <a:off x="12043765" y="13081000"/>
            <a:ext cx="283770" cy="46105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0" name="Square"/>
          <p:cNvSpPr/>
          <p:nvPr/>
        </p:nvSpPr>
        <p:spPr>
          <a:xfrm>
            <a:off x="4199929" y="1902023"/>
            <a:ext cx="1785939" cy="1785938"/>
          </a:xfrm>
          <a:prstGeom prst="rect">
            <a:avLst/>
          </a:prstGeom>
          <a:blipFill>
            <a:blip r:embed="rId2"/>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01" name="Circle"/>
          <p:cNvSpPr/>
          <p:nvPr/>
        </p:nvSpPr>
        <p:spPr>
          <a:xfrm>
            <a:off x="4199929" y="6170414"/>
            <a:ext cx="1785939" cy="1785938"/>
          </a:xfrm>
          <a:prstGeom prst="ellipse">
            <a:avLst/>
          </a:prstGeom>
          <a:blipFill>
            <a:blip r:embed="rId3"/>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02" name="Triangle"/>
          <p:cNvSpPr/>
          <p:nvPr/>
        </p:nvSpPr>
        <p:spPr>
          <a:xfrm>
            <a:off x="4199929" y="10278070"/>
            <a:ext cx="1785939" cy="17859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blipFill>
            <a:blip r:embed="rId4"/>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03" name="Square"/>
          <p:cNvSpPr/>
          <p:nvPr/>
        </p:nvSpPr>
        <p:spPr>
          <a:xfrm>
            <a:off x="18130242" y="1982390"/>
            <a:ext cx="1785938" cy="1785939"/>
          </a:xfrm>
          <a:prstGeom prst="rect">
            <a:avLst/>
          </a:prstGeom>
          <a:blipFill>
            <a:blip r:embed="rId5"/>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04" name="Circle"/>
          <p:cNvSpPr/>
          <p:nvPr/>
        </p:nvSpPr>
        <p:spPr>
          <a:xfrm>
            <a:off x="18130242" y="6250781"/>
            <a:ext cx="1785938" cy="1785938"/>
          </a:xfrm>
          <a:prstGeom prst="ellipse">
            <a:avLst/>
          </a:prstGeom>
          <a:blipFill>
            <a:blip r:embed="rId6"/>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05" name="Triangle"/>
          <p:cNvSpPr/>
          <p:nvPr/>
        </p:nvSpPr>
        <p:spPr>
          <a:xfrm>
            <a:off x="18130242" y="10358437"/>
            <a:ext cx="1785938" cy="17859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blipFill>
            <a:blip r:embed="rId7"/>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06" name="Line"/>
          <p:cNvSpPr/>
          <p:nvPr/>
        </p:nvSpPr>
        <p:spPr>
          <a:xfrm>
            <a:off x="6003726" y="2902148"/>
            <a:ext cx="12108657" cy="1"/>
          </a:xfrm>
          <a:prstGeom prst="line">
            <a:avLst/>
          </a:prstGeom>
          <a:ln w="25400">
            <a:solidFill>
              <a:srgbClr val="000000"/>
            </a:solidFill>
            <a:miter lim="400000"/>
            <a:tailEnd type="triangle"/>
          </a:ln>
        </p:spPr>
        <p:txBody>
          <a:bodyPr lIns="71437" tIns="71437" rIns="71437" bIns="71437" anchor="ctr"/>
          <a:lstStyle/>
          <a:p>
            <a:pPr defTabSz="821531">
              <a:defRPr b="0" sz="8200">
                <a:latin typeface="Helvetica Light"/>
                <a:ea typeface="Helvetica Light"/>
                <a:cs typeface="Helvetica Light"/>
                <a:sym typeface="Helvetica Light"/>
              </a:defRPr>
            </a:pPr>
          </a:p>
        </p:txBody>
      </p:sp>
      <p:sp>
        <p:nvSpPr>
          <p:cNvPr id="307" name="Line"/>
          <p:cNvSpPr/>
          <p:nvPr/>
        </p:nvSpPr>
        <p:spPr>
          <a:xfrm>
            <a:off x="6003726" y="7063382"/>
            <a:ext cx="12108657" cy="1"/>
          </a:xfrm>
          <a:prstGeom prst="line">
            <a:avLst/>
          </a:prstGeom>
          <a:ln w="25400">
            <a:solidFill>
              <a:srgbClr val="000000"/>
            </a:solidFill>
            <a:miter lim="400000"/>
            <a:tailEnd type="triangle"/>
          </a:ln>
        </p:spPr>
        <p:txBody>
          <a:bodyPr lIns="71437" tIns="71437" rIns="71437" bIns="71437" anchor="ctr"/>
          <a:lstStyle/>
          <a:p>
            <a:pPr defTabSz="821531">
              <a:defRPr b="0" sz="8200">
                <a:latin typeface="Helvetica Light"/>
                <a:ea typeface="Helvetica Light"/>
                <a:cs typeface="Helvetica Light"/>
                <a:sym typeface="Helvetica Light"/>
              </a:defRPr>
            </a:pPr>
          </a:p>
        </p:txBody>
      </p:sp>
      <p:sp>
        <p:nvSpPr>
          <p:cNvPr id="308" name="Line"/>
          <p:cNvSpPr/>
          <p:nvPr/>
        </p:nvSpPr>
        <p:spPr>
          <a:xfrm>
            <a:off x="6003726" y="11251406"/>
            <a:ext cx="12108657" cy="1"/>
          </a:xfrm>
          <a:prstGeom prst="line">
            <a:avLst/>
          </a:prstGeom>
          <a:ln w="25400">
            <a:solidFill>
              <a:srgbClr val="000000"/>
            </a:solidFill>
            <a:miter lim="400000"/>
            <a:tailEnd type="triangle"/>
          </a:ln>
        </p:spPr>
        <p:txBody>
          <a:bodyPr lIns="71437" tIns="71437" rIns="71437" bIns="71437" anchor="ctr"/>
          <a:lstStyle/>
          <a:p>
            <a:pPr defTabSz="821531">
              <a:defRPr b="0" sz="8200">
                <a:latin typeface="Helvetica Light"/>
                <a:ea typeface="Helvetica Light"/>
                <a:cs typeface="Helvetica Light"/>
                <a:sym typeface="Helvetica Light"/>
              </a:defRPr>
            </a:pPr>
          </a:p>
        </p:txBody>
      </p:sp>
      <p:sp>
        <p:nvSpPr>
          <p:cNvPr id="309" name="Arrow"/>
          <p:cNvSpPr/>
          <p:nvPr/>
        </p:nvSpPr>
        <p:spPr>
          <a:xfrm rot="19750803">
            <a:off x="4742022" y="6138344"/>
            <a:ext cx="14270434" cy="1785939"/>
          </a:xfrm>
          <a:prstGeom prst="rightArrow">
            <a:avLst>
              <a:gd name="adj1" fmla="val 32000"/>
              <a:gd name="adj2" fmla="val 64000"/>
            </a:avLst>
          </a:prstGeom>
          <a:blipFill>
            <a:blip r:embed="rId8"/>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10" name="Arrow"/>
          <p:cNvSpPr/>
          <p:nvPr/>
        </p:nvSpPr>
        <p:spPr>
          <a:xfrm flipH="1" rot="12872184">
            <a:off x="4881982" y="6327587"/>
            <a:ext cx="14312003" cy="1785938"/>
          </a:xfrm>
          <a:prstGeom prst="rightArrow">
            <a:avLst>
              <a:gd name="adj1" fmla="val 32000"/>
              <a:gd name="adj2" fmla="val 64000"/>
            </a:avLst>
          </a:prstGeom>
          <a:blipFill>
            <a:blip r:embed="rId9"/>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11" name="Arrow"/>
          <p:cNvSpPr/>
          <p:nvPr/>
        </p:nvSpPr>
        <p:spPr>
          <a:xfrm flipH="1" rot="12000609">
            <a:off x="5756994" y="3944361"/>
            <a:ext cx="12699901" cy="1785938"/>
          </a:xfrm>
          <a:prstGeom prst="rightArrow">
            <a:avLst>
              <a:gd name="adj1" fmla="val 32000"/>
              <a:gd name="adj2" fmla="val 64000"/>
            </a:avLst>
          </a:prstGeom>
          <a:blipFill>
            <a:blip r:embed="rId10"/>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12" name="Arrow"/>
          <p:cNvSpPr/>
          <p:nvPr/>
        </p:nvSpPr>
        <p:spPr>
          <a:xfrm flipH="1" rot="12000609">
            <a:off x="5756994" y="8319908"/>
            <a:ext cx="12699901" cy="1785938"/>
          </a:xfrm>
          <a:prstGeom prst="rightArrow">
            <a:avLst>
              <a:gd name="adj1" fmla="val 32000"/>
              <a:gd name="adj2" fmla="val 64000"/>
            </a:avLst>
          </a:prstGeom>
          <a:blipFill>
            <a:blip r:embed="rId11"/>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13" name="Arrow"/>
          <p:cNvSpPr/>
          <p:nvPr/>
        </p:nvSpPr>
        <p:spPr>
          <a:xfrm flipH="1" rot="9817692">
            <a:off x="5625109" y="8539840"/>
            <a:ext cx="12699901" cy="1785939"/>
          </a:xfrm>
          <a:prstGeom prst="rightArrow">
            <a:avLst>
              <a:gd name="adj1" fmla="val 32000"/>
              <a:gd name="adj2" fmla="val 64000"/>
            </a:avLst>
          </a:prstGeom>
          <a:blipFill>
            <a:blip r:embed="rId12"/>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14" name="Arrow"/>
          <p:cNvSpPr/>
          <p:nvPr/>
        </p:nvSpPr>
        <p:spPr>
          <a:xfrm flipH="1" rot="9817692">
            <a:off x="5748377" y="4164293"/>
            <a:ext cx="12699901" cy="1785938"/>
          </a:xfrm>
          <a:prstGeom prst="rightArrow">
            <a:avLst>
              <a:gd name="adj1" fmla="val 32000"/>
              <a:gd name="adj2" fmla="val 64000"/>
            </a:avLst>
          </a:prstGeom>
          <a:blipFill>
            <a:blip r:embed="rId13"/>
          </a:blipFill>
          <a:ln w="12700">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b="0" sz="8200">
                <a:solidFill>
                  <a:srgbClr val="FFFFFF"/>
                </a:solidFill>
                <a:latin typeface="Helvetica Light"/>
                <a:ea typeface="Helvetica Light"/>
                <a:cs typeface="Helvetica Light"/>
                <a:sym typeface="Helvetica Light"/>
              </a:defRPr>
            </a:pPr>
          </a:p>
        </p:txBody>
      </p:sp>
      <p:sp>
        <p:nvSpPr>
          <p:cNvPr id="315" name="n2 – n"/>
          <p:cNvSpPr txBox="1"/>
          <p:nvPr/>
        </p:nvSpPr>
        <p:spPr>
          <a:xfrm>
            <a:off x="10534400" y="295473"/>
            <a:ext cx="3315200" cy="1641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0" sz="9800">
                <a:latin typeface="Helvetica Light"/>
                <a:ea typeface="Helvetica Light"/>
                <a:cs typeface="Helvetica Light"/>
                <a:sym typeface="Helvetica Light"/>
              </a:defRPr>
            </a:pPr>
            <a:r>
              <a:t>n</a:t>
            </a:r>
            <a:r>
              <a:rPr baseline="31999"/>
              <a:t>2</a:t>
            </a:r>
            <a:r>
              <a:t> – n</a:t>
            </a:r>
          </a:p>
        </p:txBody>
      </p:sp>
      <p:sp>
        <p:nvSpPr>
          <p:cNvPr id="316" name="Slide Number"/>
          <p:cNvSpPr txBox="1"/>
          <p:nvPr>
            <p:ph type="sldNum" sz="quarter" idx="2"/>
          </p:nvPr>
        </p:nvSpPr>
        <p:spPr>
          <a:xfrm>
            <a:off x="11935814" y="13010554"/>
            <a:ext cx="494513" cy="511176"/>
          </a:xfrm>
          <a:prstGeom prst="rect">
            <a:avLst/>
          </a:prstGeom>
          <a:extLst>
            <a:ext uri="{C572A759-6A51-4108-AA02-DFA0A04FC94B}">
              <ma14:wrappingTextBoxFlag xmlns:ma14="http://schemas.microsoft.com/office/mac/drawingml/2011/main" val="1"/>
            </a:ext>
          </a:extLst>
        </p:spPr>
        <p:txBody>
          <a:bodyPr lIns="71437" tIns="71437" rIns="71437" bIns="71437"/>
          <a:lstStyle>
            <a:lvl1pPr defTabSz="821531">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2n"/>
          <p:cNvSpPr txBox="1"/>
          <p:nvPr/>
        </p:nvSpPr>
        <p:spPr>
          <a:xfrm>
            <a:off x="11422214" y="295473"/>
            <a:ext cx="1539572" cy="1641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0" sz="9800">
                <a:latin typeface="Helvetica Light"/>
                <a:ea typeface="Helvetica Light"/>
                <a:cs typeface="Helvetica Light"/>
                <a:sym typeface="Helvetica Light"/>
              </a:defRPr>
            </a:lvl1pPr>
          </a:lstStyle>
          <a:p>
            <a:pPr/>
            <a:r>
              <a:t>2n</a:t>
            </a:r>
          </a:p>
        </p:txBody>
      </p:sp>
      <p:grpSp>
        <p:nvGrpSpPr>
          <p:cNvPr id="335" name="Group"/>
          <p:cNvGrpSpPr/>
          <p:nvPr/>
        </p:nvGrpSpPr>
        <p:grpSpPr>
          <a:xfrm>
            <a:off x="4199929" y="1902023"/>
            <a:ext cx="15716251" cy="10260865"/>
            <a:chOff x="0" y="0"/>
            <a:chExt cx="15716250" cy="10260863"/>
          </a:xfrm>
        </p:grpSpPr>
        <p:sp>
          <p:nvSpPr>
            <p:cNvPr id="319" name="Square"/>
            <p:cNvSpPr/>
            <p:nvPr/>
          </p:nvSpPr>
          <p:spPr>
            <a:xfrm>
              <a:off x="0" y="0"/>
              <a:ext cx="1785938" cy="1785938"/>
            </a:xfrm>
            <a:prstGeom prst="rect">
              <a:avLst/>
            </a:prstGeom>
            <a:blipFill rotWithShape="1">
              <a:blip r:embed="rId2"/>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20" name="Circle"/>
            <p:cNvSpPr/>
            <p:nvPr/>
          </p:nvSpPr>
          <p:spPr>
            <a:xfrm>
              <a:off x="0" y="4268390"/>
              <a:ext cx="1785938" cy="1785939"/>
            </a:xfrm>
            <a:prstGeom prst="ellipse">
              <a:avLst/>
            </a:prstGeom>
            <a:blipFill rotWithShape="1">
              <a:blip r:embed="rId3"/>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21" name="Triangle"/>
            <p:cNvSpPr/>
            <p:nvPr/>
          </p:nvSpPr>
          <p:spPr>
            <a:xfrm>
              <a:off x="0" y="8376046"/>
              <a:ext cx="1785938" cy="17859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blipFill rotWithShape="1">
              <a:blip r:embed="rId4"/>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22" name="Square"/>
            <p:cNvSpPr/>
            <p:nvPr/>
          </p:nvSpPr>
          <p:spPr>
            <a:xfrm>
              <a:off x="13930312" y="80367"/>
              <a:ext cx="1785938" cy="1785938"/>
            </a:xfrm>
            <a:prstGeom prst="rect">
              <a:avLst/>
            </a:prstGeom>
            <a:blipFill rotWithShape="1">
              <a:blip r:embed="rId5"/>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23" name="Circle"/>
            <p:cNvSpPr/>
            <p:nvPr/>
          </p:nvSpPr>
          <p:spPr>
            <a:xfrm>
              <a:off x="13930312" y="4348757"/>
              <a:ext cx="1785938" cy="1785939"/>
            </a:xfrm>
            <a:prstGeom prst="ellipse">
              <a:avLst/>
            </a:prstGeom>
            <a:blipFill rotWithShape="1">
              <a:blip r:embed="rId6"/>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24" name="Triangle"/>
            <p:cNvSpPr/>
            <p:nvPr/>
          </p:nvSpPr>
          <p:spPr>
            <a:xfrm>
              <a:off x="13930312" y="8456414"/>
              <a:ext cx="1785938" cy="178593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blipFill rotWithShape="1">
              <a:blip r:embed="rId7"/>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25" name="Line"/>
            <p:cNvSpPr/>
            <p:nvPr/>
          </p:nvSpPr>
          <p:spPr>
            <a:xfrm>
              <a:off x="1803796" y="1000125"/>
              <a:ext cx="12108658" cy="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b="0" sz="8200">
                  <a:latin typeface="Helvetica Light"/>
                  <a:ea typeface="Helvetica Light"/>
                  <a:cs typeface="Helvetica Light"/>
                  <a:sym typeface="Helvetica Light"/>
                </a:defRPr>
              </a:pPr>
            </a:p>
          </p:txBody>
        </p:sp>
        <p:sp>
          <p:nvSpPr>
            <p:cNvPr id="326" name="Line"/>
            <p:cNvSpPr/>
            <p:nvPr/>
          </p:nvSpPr>
          <p:spPr>
            <a:xfrm>
              <a:off x="1803796" y="5161359"/>
              <a:ext cx="12108658"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b="0" sz="8200">
                  <a:latin typeface="Helvetica Light"/>
                  <a:ea typeface="Helvetica Light"/>
                  <a:cs typeface="Helvetica Light"/>
                  <a:sym typeface="Helvetica Light"/>
                </a:defRPr>
              </a:pPr>
            </a:p>
          </p:txBody>
        </p:sp>
        <p:sp>
          <p:nvSpPr>
            <p:cNvPr id="327" name="Line"/>
            <p:cNvSpPr/>
            <p:nvPr/>
          </p:nvSpPr>
          <p:spPr>
            <a:xfrm>
              <a:off x="1803796" y="9349382"/>
              <a:ext cx="12108658"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b="0" sz="8200">
                  <a:latin typeface="Helvetica Light"/>
                  <a:ea typeface="Helvetica Light"/>
                  <a:cs typeface="Helvetica Light"/>
                  <a:sym typeface="Helvetica Light"/>
                </a:defRPr>
              </a:pPr>
            </a:p>
          </p:txBody>
        </p:sp>
        <p:sp>
          <p:nvSpPr>
            <p:cNvPr id="328" name="Arrow"/>
            <p:cNvSpPr/>
            <p:nvPr/>
          </p:nvSpPr>
          <p:spPr>
            <a:xfrm rot="19750803">
              <a:off x="8286852" y="1948862"/>
              <a:ext cx="5776637" cy="1785938"/>
            </a:xfrm>
            <a:prstGeom prst="rightArrow">
              <a:avLst>
                <a:gd name="adj1" fmla="val 32000"/>
                <a:gd name="adj2" fmla="val 64000"/>
              </a:avLst>
            </a:prstGeom>
            <a:blipFill rotWithShape="1">
              <a:blip r:embed="rId8"/>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29" name="Arrow"/>
            <p:cNvSpPr/>
            <p:nvPr/>
          </p:nvSpPr>
          <p:spPr>
            <a:xfrm flipH="1" rot="12872184">
              <a:off x="1419011" y="2054829"/>
              <a:ext cx="5948587" cy="1785938"/>
            </a:xfrm>
            <a:prstGeom prst="rightArrow">
              <a:avLst>
                <a:gd name="adj1" fmla="val 32000"/>
                <a:gd name="adj2" fmla="val 64000"/>
              </a:avLst>
            </a:prstGeom>
            <a:blipFill rotWithShape="1">
              <a:blip r:embed="rId9"/>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30" name="Arrow"/>
            <p:cNvSpPr/>
            <p:nvPr/>
          </p:nvSpPr>
          <p:spPr>
            <a:xfrm flipH="1" rot="10800000">
              <a:off x="8779404" y="3973286"/>
              <a:ext cx="5261599" cy="1785939"/>
            </a:xfrm>
            <a:prstGeom prst="rightArrow">
              <a:avLst>
                <a:gd name="adj1" fmla="val 32000"/>
                <a:gd name="adj2" fmla="val 64000"/>
              </a:avLst>
            </a:prstGeom>
            <a:blipFill rotWithShape="1">
              <a:blip r:embed="rId10"/>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31" name="Arrow"/>
            <p:cNvSpPr/>
            <p:nvPr/>
          </p:nvSpPr>
          <p:spPr>
            <a:xfrm flipH="1" rot="13172649">
              <a:off x="7933606" y="6649596"/>
              <a:ext cx="6375963" cy="1785938"/>
            </a:xfrm>
            <a:prstGeom prst="rightArrow">
              <a:avLst>
                <a:gd name="adj1" fmla="val 32000"/>
                <a:gd name="adj2" fmla="val 64000"/>
              </a:avLst>
            </a:prstGeom>
            <a:blipFill rotWithShape="1">
              <a:blip r:embed="rId11"/>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32" name="Arrow"/>
            <p:cNvSpPr/>
            <p:nvPr/>
          </p:nvSpPr>
          <p:spPr>
            <a:xfrm flipH="1" rot="8555752">
              <a:off x="1291681" y="6597232"/>
              <a:ext cx="6170360" cy="1785938"/>
            </a:xfrm>
            <a:prstGeom prst="rightArrow">
              <a:avLst>
                <a:gd name="adj1" fmla="val 32000"/>
                <a:gd name="adj2" fmla="val 64000"/>
              </a:avLst>
            </a:prstGeom>
            <a:blipFill rotWithShape="1">
              <a:blip r:embed="rId12"/>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33" name="Arrow"/>
            <p:cNvSpPr/>
            <p:nvPr/>
          </p:nvSpPr>
          <p:spPr>
            <a:xfrm flipH="1" rot="10786551">
              <a:off x="1854617" y="4253734"/>
              <a:ext cx="5155044" cy="1826474"/>
            </a:xfrm>
            <a:prstGeom prst="rightArrow">
              <a:avLst>
                <a:gd name="adj1" fmla="val 32000"/>
                <a:gd name="adj2" fmla="val 62580"/>
              </a:avLst>
            </a:prstGeom>
            <a:blipFill rotWithShape="1">
              <a:blip r:embed="rId13"/>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34" name="Star"/>
            <p:cNvSpPr/>
            <p:nvPr/>
          </p:nvSpPr>
          <p:spPr>
            <a:xfrm>
              <a:off x="6869331" y="3977787"/>
              <a:ext cx="1868381" cy="1776937"/>
            </a:xfrm>
            <a:prstGeom prst="star5">
              <a:avLst>
                <a:gd name="adj" fmla="val 19100"/>
                <a:gd name="hf" fmla="val 105146"/>
                <a:gd name="vf" fmla="val 110557"/>
              </a:avLst>
            </a:prstGeom>
            <a:blipFill rotWithShape="1">
              <a:blip r:embed="rId14"/>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3200">
                  <a:solidFill>
                    <a:srgbClr val="FFFFFF"/>
                  </a:solidFill>
                  <a:latin typeface="Helvetica Light"/>
                  <a:ea typeface="Helvetica Light"/>
                  <a:cs typeface="Helvetica Light"/>
                  <a:sym typeface="Helvetica Light"/>
                </a:defRPr>
              </a:pPr>
            </a:p>
          </p:txBody>
        </p:sp>
      </p:grpSp>
      <p:sp>
        <p:nvSpPr>
          <p:cNvPr id="336" name="W3C TD template  annotations"/>
          <p:cNvSpPr txBox="1"/>
          <p:nvPr/>
        </p:nvSpPr>
        <p:spPr>
          <a:xfrm>
            <a:off x="20517208" y="6517281"/>
            <a:ext cx="3401569" cy="10303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W3C TD template </a:t>
            </a:r>
            <a:br/>
            <a:r>
              <a:t>annotations</a:t>
            </a:r>
          </a:p>
        </p:txBody>
      </p:sp>
      <p:sp>
        <p:nvSpPr>
          <p:cNvPr id="337" name="Ecosystem models:…"/>
          <p:cNvSpPr txBox="1"/>
          <p:nvPr/>
        </p:nvSpPr>
        <p:spPr>
          <a:xfrm>
            <a:off x="20387097" y="2054815"/>
            <a:ext cx="3661792" cy="15002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Ecosystem models:</a:t>
            </a:r>
          </a:p>
          <a:p>
            <a:pPr/>
            <a:r>
              <a:t>Bluetooth, OCF, </a:t>
            </a:r>
          </a:p>
          <a:p>
            <a:pPr/>
            <a:r>
              <a:t>OMA, Zigbee</a:t>
            </a:r>
          </a:p>
        </p:txBody>
      </p:sp>
      <p:sp>
        <p:nvSpPr>
          <p:cNvPr id="338" name="Implementation…"/>
          <p:cNvSpPr txBox="1"/>
          <p:nvPr/>
        </p:nvSpPr>
        <p:spPr>
          <a:xfrm>
            <a:off x="20676466" y="10521937"/>
            <a:ext cx="3083053" cy="15002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Implementation</a:t>
            </a:r>
          </a:p>
          <a:p>
            <a:pPr/>
            <a:r>
              <a:t>specific models,</a:t>
            </a:r>
          </a:p>
          <a:p>
            <a:pPr/>
            <a:r>
              <a:t>API annotations</a:t>
            </a:r>
          </a:p>
        </p:txBody>
      </p:sp>
      <p:sp>
        <p:nvSpPr>
          <p:cNvPr id="339" name="SDF"/>
          <p:cNvSpPr txBox="1"/>
          <p:nvPr/>
        </p:nvSpPr>
        <p:spPr>
          <a:xfrm>
            <a:off x="11617388" y="6577775"/>
            <a:ext cx="869824"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effectLst>
                  <a:outerShdw sx="100000" sy="100000" kx="0" ky="0" algn="b" rotWithShape="0" blurRad="127000" dist="47625" dir="16200000">
                    <a:srgbClr val="000000">
                      <a:alpha val="8548"/>
                    </a:srgbClr>
                  </a:outerShdw>
                </a:effectLst>
              </a:defRPr>
            </a:lvl1pPr>
          </a:lstStyle>
          <a:p>
            <a:pPr/>
            <a:r>
              <a:t>SDF</a:t>
            </a:r>
          </a:p>
        </p:txBody>
      </p:sp>
      <p:sp>
        <p:nvSpPr>
          <p:cNvPr id="340" name="Slide Number"/>
          <p:cNvSpPr txBox="1"/>
          <p:nvPr>
            <p:ph type="sldNum" sz="quarter" idx="2"/>
          </p:nvPr>
        </p:nvSpPr>
        <p:spPr>
          <a:xfrm>
            <a:off x="11935814" y="13010554"/>
            <a:ext cx="494513" cy="511176"/>
          </a:xfrm>
          <a:prstGeom prst="rect">
            <a:avLst/>
          </a:prstGeom>
          <a:extLst>
            <a:ext uri="{C572A759-6A51-4108-AA02-DFA0A04FC94B}">
              <ma14:wrappingTextBoxFlag xmlns:ma14="http://schemas.microsoft.com/office/mac/drawingml/2011/main" val="1"/>
            </a:ext>
          </a:extLst>
        </p:spPr>
        <p:txBody>
          <a:bodyPr lIns="71437" tIns="71437" rIns="71437" bIns="71437"/>
          <a:lstStyle>
            <a:lvl1pPr defTabSz="821531">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OneDM coming-out 2020-07-13"/>
          <p:cNvSpPr txBox="1"/>
          <p:nvPr>
            <p:ph type="title"/>
          </p:nvPr>
        </p:nvSpPr>
        <p:spPr>
          <a:prstGeom prst="rect">
            <a:avLst/>
          </a:prstGeom>
        </p:spPr>
        <p:txBody>
          <a:bodyPr/>
          <a:lstStyle/>
          <a:p>
            <a:pPr/>
            <a:r>
              <a:t>OneDM coming-out 2020-07-13</a:t>
            </a:r>
          </a:p>
        </p:txBody>
      </p:sp>
      <p:sp>
        <p:nvSpPr>
          <p:cNvPr id="343" name="OneDM — “One Data Model” (https://onedm.org) was started as a liaison process 2018, after ZigBee “hive” meeting…"/>
          <p:cNvSpPr txBox="1"/>
          <p:nvPr>
            <p:ph type="body" idx="1"/>
          </p:nvPr>
        </p:nvSpPr>
        <p:spPr>
          <a:prstGeom prst="rect">
            <a:avLst/>
          </a:prstGeom>
        </p:spPr>
        <p:txBody>
          <a:bodyPr/>
          <a:lstStyle/>
          <a:p>
            <a:pPr/>
            <a:r>
              <a:t>OneDM — “One Data Model” (</a:t>
            </a:r>
            <a:r>
              <a:rPr u="sng">
                <a:hlinkClick r:id="rId2" invalidUrl="" action="" tgtFrame="" tooltip="" history="1" highlightClick="0" endSnd="0"/>
              </a:rPr>
              <a:t>https://onedm.org</a:t>
            </a:r>
            <a:r>
              <a:t>)</a:t>
            </a:r>
            <a:br/>
            <a:r>
              <a:t>was started as a </a:t>
            </a:r>
            <a:r>
              <a:rPr b="1"/>
              <a:t>liaison</a:t>
            </a:r>
            <a:r>
              <a:t> process 2018, after ZigBee “hive” meeting</a:t>
            </a:r>
          </a:p>
          <a:p>
            <a:pPr/>
            <a:r>
              <a:t>Liaison: Not xkcd 927, but a forum for SDOs (and large vendors) to cooperate about harmonization</a:t>
            </a:r>
          </a:p>
          <a:p>
            <a:pPr lvl="1"/>
            <a:r>
              <a:t>SDOs often operate under NDAs</a:t>
            </a:r>
          </a:p>
          <a:p>
            <a:pPr/>
            <a:r>
              <a:t>OneDM ran under NDAs for a year</a:t>
            </a:r>
          </a:p>
          <a:p>
            <a:pPr/>
            <a:r>
              <a:t>2020-07-13: OneDM decides to have its coming out</a:t>
            </a:r>
          </a:p>
        </p:txBody>
      </p:sp>
      <p:sp>
        <p:nvSpPr>
          <p:cNvPr id="34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What has OneDM achieved so far?"/>
          <p:cNvSpPr txBox="1"/>
          <p:nvPr>
            <p:ph type="title"/>
          </p:nvPr>
        </p:nvSpPr>
        <p:spPr>
          <a:prstGeom prst="rect">
            <a:avLst/>
          </a:prstGeom>
        </p:spPr>
        <p:txBody>
          <a:bodyPr/>
          <a:lstStyle>
            <a:lvl1pPr defTabSz="751205">
              <a:defRPr sz="10192"/>
            </a:lvl1pPr>
          </a:lstStyle>
          <a:p>
            <a:pPr/>
            <a:r>
              <a:t>What has OneDM achieved so far?</a:t>
            </a:r>
          </a:p>
        </p:txBody>
      </p:sp>
      <p:sp>
        <p:nvSpPr>
          <p:cNvPr id="347" name="Agreement on a legal model:…"/>
          <p:cNvSpPr txBox="1"/>
          <p:nvPr>
            <p:ph type="body" idx="1"/>
          </p:nvPr>
        </p:nvSpPr>
        <p:spPr>
          <a:xfrm>
            <a:off x="1689100" y="3111500"/>
            <a:ext cx="21005800" cy="9296400"/>
          </a:xfrm>
          <a:prstGeom prst="rect">
            <a:avLst/>
          </a:prstGeom>
        </p:spPr>
        <p:txBody>
          <a:bodyPr/>
          <a:lstStyle/>
          <a:p>
            <a:pPr/>
            <a:r>
              <a:t>Agreement on a </a:t>
            </a:r>
            <a:r>
              <a:rPr b="1"/>
              <a:t>legal model</a:t>
            </a:r>
            <a:r>
              <a:t>:  </a:t>
            </a:r>
          </a:p>
          <a:p>
            <a:pPr lvl="1">
              <a:spcBef>
                <a:spcPts val="2000"/>
              </a:spcBef>
            </a:pPr>
            <a:r>
              <a:t>Like the IETF did for a long time, OneDM doesn’t exist as an organization (OCF did help occasionally where that was inconvenient)</a:t>
            </a:r>
          </a:p>
          <a:p>
            <a:pPr lvl="1">
              <a:spcBef>
                <a:spcPts val="2000"/>
              </a:spcBef>
            </a:pPr>
            <a:r>
              <a:t>contributions and output are BSD-3-clause </a:t>
            </a:r>
            <a:r>
              <a:rPr b="1"/>
              <a:t>open-source</a:t>
            </a:r>
            <a:r>
              <a:t> licensed:</a:t>
            </a:r>
            <a:br/>
            <a:r>
              <a:t>Liberal copyright license; everyone keeps their trademarks and patents</a:t>
            </a:r>
          </a:p>
          <a:p>
            <a:pPr/>
            <a:r>
              <a:t>Agreement on a basic common </a:t>
            </a:r>
            <a:r>
              <a:rPr b="1"/>
              <a:t>specification</a:t>
            </a:r>
            <a:r>
              <a:t> </a:t>
            </a:r>
            <a:r>
              <a:rPr b="1"/>
              <a:t>format</a:t>
            </a:r>
            <a:r>
              <a:t>:  </a:t>
            </a:r>
            <a:r>
              <a:rPr b="1"/>
              <a:t>SDF</a:t>
            </a:r>
            <a:r>
              <a:t> 1.0</a:t>
            </a:r>
          </a:p>
          <a:p>
            <a:pPr lvl="1">
              <a:spcBef>
                <a:spcPts val="2000"/>
              </a:spcBef>
            </a:pPr>
            <a:r>
              <a:rPr b="1"/>
              <a:t>This</a:t>
            </a:r>
            <a:r>
              <a:t> is what this BOF is about</a:t>
            </a:r>
          </a:p>
          <a:p>
            <a:pPr/>
            <a:r>
              <a:t>Collected a couple hundred contributed </a:t>
            </a:r>
            <a:r>
              <a:rPr b="1"/>
              <a:t>data models</a:t>
            </a:r>
            <a:r>
              <a:t> in SDF from 4 SDOs (BlueTooth, OCF, OMA, ZigBee; other SDOs in the pipeline)</a:t>
            </a:r>
          </a:p>
        </p:txBody>
      </p:sp>
      <p:sp>
        <p:nvSpPr>
          <p:cNvPr id="34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SDF as a “red star”"/>
          <p:cNvSpPr txBox="1"/>
          <p:nvPr>
            <p:ph type="title"/>
          </p:nvPr>
        </p:nvSpPr>
        <p:spPr>
          <a:prstGeom prst="rect">
            <a:avLst/>
          </a:prstGeom>
        </p:spPr>
        <p:txBody>
          <a:bodyPr/>
          <a:lstStyle/>
          <a:p>
            <a:pPr/>
            <a:r>
              <a:t>SDF as a “red star”</a:t>
            </a:r>
          </a:p>
        </p:txBody>
      </p:sp>
      <p:sp>
        <p:nvSpPr>
          <p:cNvPr id="351" name="SDF is a format for collaboration between different SDOs…"/>
          <p:cNvSpPr txBox="1"/>
          <p:nvPr>
            <p:ph type="body" idx="1"/>
          </p:nvPr>
        </p:nvSpPr>
        <p:spPr>
          <a:prstGeom prst="rect">
            <a:avLst/>
          </a:prstGeom>
        </p:spPr>
        <p:txBody>
          <a:bodyPr/>
          <a:lstStyle/>
          <a:p>
            <a:pPr/>
            <a:r>
              <a:t>SDF is a </a:t>
            </a:r>
            <a:r>
              <a:rPr b="1"/>
              <a:t>format</a:t>
            </a:r>
            <a:r>
              <a:t> for collaboration between different SDOs</a:t>
            </a:r>
          </a:p>
          <a:p>
            <a:pPr/>
            <a:r>
              <a:t>It avoids having to convert models between the local languages of all SDOs</a:t>
            </a:r>
          </a:p>
          <a:p>
            <a:pPr/>
            <a:r>
              <a:t>Eventually, many SDOs will use SDF as (part of) their native toolchain (some are already doing that now, informally)</a:t>
            </a:r>
          </a:p>
        </p:txBody>
      </p:sp>
      <p:sp>
        <p:nvSpPr>
          <p:cNvPr id="35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 name="Basic Design of SDF"/>
          <p:cNvSpPr txBox="1"/>
          <p:nvPr>
            <p:ph type="title"/>
          </p:nvPr>
        </p:nvSpPr>
        <p:spPr>
          <a:prstGeom prst="rect">
            <a:avLst/>
          </a:prstGeom>
        </p:spPr>
        <p:txBody>
          <a:bodyPr/>
          <a:lstStyle/>
          <a:p>
            <a:pPr/>
            <a:r>
              <a:t>Basic Design of SDF</a:t>
            </a:r>
          </a:p>
        </p:txBody>
      </p:sp>
      <p:sp>
        <p:nvSpPr>
          <p:cNvPr id="355" name="SDF is a DSL (domain-specific language) represented in JSON…"/>
          <p:cNvSpPr txBox="1"/>
          <p:nvPr>
            <p:ph type="body" idx="1"/>
          </p:nvPr>
        </p:nvSpPr>
        <p:spPr>
          <a:prstGeom prst="rect">
            <a:avLst/>
          </a:prstGeom>
        </p:spPr>
        <p:txBody>
          <a:bodyPr/>
          <a:lstStyle/>
          <a:p>
            <a:pPr/>
            <a:r>
              <a:t>SDF is a DSL (domain-specific language) represented in JSON</a:t>
            </a:r>
          </a:p>
          <a:p>
            <a:pPr lvl="1">
              <a:spcBef>
                <a:spcPts val="2000"/>
              </a:spcBef>
            </a:pPr>
            <a:r>
              <a:t>Syntax currently defined in CDDL and </a:t>
            </a:r>
            <a:r>
              <a:rPr u="sng">
                <a:hlinkClick r:id="rId2" invalidUrl="" action="" tgtFrame="" tooltip="" history="1" highlightClick="0" endSnd="0"/>
              </a:rPr>
              <a:t>json-schema.org</a:t>
            </a:r>
            <a:r>
              <a:t> format</a:t>
            </a:r>
          </a:p>
          <a:p>
            <a:pPr/>
            <a:r>
              <a:t>SDF defines </a:t>
            </a:r>
            <a:r>
              <a:rPr b="1"/>
              <a:t>data</a:t>
            </a:r>
            <a:r>
              <a:t> models inspired by </a:t>
            </a:r>
            <a:r>
              <a:rPr u="sng">
                <a:hlinkClick r:id="rId2" invalidUrl="" action="" tgtFrame="" tooltip="" history="1" highlightClick="0" endSnd="0"/>
              </a:rPr>
              <a:t>json-schema.org</a:t>
            </a:r>
            <a:r>
              <a:t>, augmented by some IoT considerations</a:t>
            </a:r>
          </a:p>
          <a:p>
            <a:pPr/>
            <a:r>
              <a:t>SDF’s </a:t>
            </a:r>
            <a:r>
              <a:rPr b="1"/>
              <a:t>interaction</a:t>
            </a:r>
            <a:r>
              <a:t> model is based on three types of </a:t>
            </a:r>
            <a:r>
              <a:rPr b="1"/>
              <a:t>affordances</a:t>
            </a:r>
            <a:r>
              <a:t>:</a:t>
            </a:r>
            <a:br/>
            <a:r>
              <a:t>Property, Action, Event</a:t>
            </a:r>
          </a:p>
          <a:p>
            <a:pPr lvl="1">
              <a:spcBef>
                <a:spcPts val="2000"/>
              </a:spcBef>
            </a:pPr>
            <a:r>
              <a:t>Each affordance is characterized by input and output data models</a:t>
            </a:r>
          </a:p>
        </p:txBody>
      </p:sp>
      <p:sp>
        <p:nvSpPr>
          <p:cNvPr id="35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 name="SDF"/>
          <p:cNvSpPr txBox="1"/>
          <p:nvPr>
            <p:ph type="title"/>
          </p:nvPr>
        </p:nvSpPr>
        <p:spPr>
          <a:prstGeom prst="rect">
            <a:avLst/>
          </a:prstGeom>
        </p:spPr>
        <p:txBody>
          <a:bodyPr/>
          <a:lstStyle/>
          <a:p>
            <a:pPr/>
            <a:r>
              <a:t>SDF</a:t>
            </a:r>
          </a:p>
        </p:txBody>
      </p:sp>
      <p:sp>
        <p:nvSpPr>
          <p:cNvPr id="35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376" name="Group"/>
          <p:cNvGrpSpPr/>
          <p:nvPr/>
        </p:nvGrpSpPr>
        <p:grpSpPr>
          <a:xfrm>
            <a:off x="9329052" y="2970645"/>
            <a:ext cx="5725895" cy="3738336"/>
            <a:chOff x="0" y="0"/>
            <a:chExt cx="5725893" cy="3738335"/>
          </a:xfrm>
        </p:grpSpPr>
        <p:sp>
          <p:nvSpPr>
            <p:cNvPr id="360" name="Square"/>
            <p:cNvSpPr/>
            <p:nvPr/>
          </p:nvSpPr>
          <p:spPr>
            <a:xfrm>
              <a:off x="0" y="0"/>
              <a:ext cx="650670" cy="650670"/>
            </a:xfrm>
            <a:prstGeom prst="rect">
              <a:avLst/>
            </a:prstGeom>
            <a:blipFill rotWithShape="1">
              <a:blip r:embed="rId2"/>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61" name="Circle"/>
            <p:cNvSpPr/>
            <p:nvPr/>
          </p:nvSpPr>
          <p:spPr>
            <a:xfrm>
              <a:off x="0" y="1555100"/>
              <a:ext cx="650670" cy="650671"/>
            </a:xfrm>
            <a:prstGeom prst="ellipse">
              <a:avLst/>
            </a:prstGeom>
            <a:blipFill rotWithShape="1">
              <a:blip r:embed="rId3"/>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62" name="Triangle"/>
            <p:cNvSpPr/>
            <p:nvPr/>
          </p:nvSpPr>
          <p:spPr>
            <a:xfrm>
              <a:off x="0" y="3051641"/>
              <a:ext cx="650670" cy="6506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blipFill rotWithShape="1">
              <a:blip r:embed="rId4"/>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63" name="Square"/>
            <p:cNvSpPr/>
            <p:nvPr/>
          </p:nvSpPr>
          <p:spPr>
            <a:xfrm>
              <a:off x="5075223" y="29280"/>
              <a:ext cx="650671" cy="650670"/>
            </a:xfrm>
            <a:prstGeom prst="rect">
              <a:avLst/>
            </a:prstGeom>
            <a:blipFill rotWithShape="1">
              <a:blip r:embed="rId5"/>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64" name="Circle"/>
            <p:cNvSpPr/>
            <p:nvPr/>
          </p:nvSpPr>
          <p:spPr>
            <a:xfrm>
              <a:off x="5075223" y="1584380"/>
              <a:ext cx="650671" cy="650671"/>
            </a:xfrm>
            <a:prstGeom prst="ellipse">
              <a:avLst/>
            </a:prstGeom>
            <a:blipFill rotWithShape="1">
              <a:blip r:embed="rId6"/>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65" name="Triangle"/>
            <p:cNvSpPr/>
            <p:nvPr/>
          </p:nvSpPr>
          <p:spPr>
            <a:xfrm>
              <a:off x="5075223" y="3080921"/>
              <a:ext cx="650671" cy="65067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0" y="0"/>
                  </a:moveTo>
                  <a:lnTo>
                    <a:pt x="21600" y="21600"/>
                  </a:lnTo>
                  <a:lnTo>
                    <a:pt x="0" y="21600"/>
                  </a:lnTo>
                  <a:close/>
                </a:path>
              </a:pathLst>
            </a:custGeom>
            <a:blipFill rotWithShape="1">
              <a:blip r:embed="rId7"/>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66" name="Line"/>
            <p:cNvSpPr/>
            <p:nvPr/>
          </p:nvSpPr>
          <p:spPr>
            <a:xfrm>
              <a:off x="657176" y="364375"/>
              <a:ext cx="4411542"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b="0" sz="8200">
                  <a:latin typeface="Helvetica Light"/>
                  <a:ea typeface="Helvetica Light"/>
                  <a:cs typeface="Helvetica Light"/>
                  <a:sym typeface="Helvetica Light"/>
                </a:defRPr>
              </a:pPr>
            </a:p>
          </p:txBody>
        </p:sp>
        <p:sp>
          <p:nvSpPr>
            <p:cNvPr id="367" name="Line"/>
            <p:cNvSpPr/>
            <p:nvPr/>
          </p:nvSpPr>
          <p:spPr>
            <a:xfrm>
              <a:off x="657176" y="1880435"/>
              <a:ext cx="4411542"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b="0" sz="8200">
                  <a:latin typeface="Helvetica Light"/>
                  <a:ea typeface="Helvetica Light"/>
                  <a:cs typeface="Helvetica Light"/>
                  <a:sym typeface="Helvetica Light"/>
                </a:defRPr>
              </a:pPr>
            </a:p>
          </p:txBody>
        </p:sp>
        <p:sp>
          <p:nvSpPr>
            <p:cNvPr id="368" name="Line"/>
            <p:cNvSpPr/>
            <p:nvPr/>
          </p:nvSpPr>
          <p:spPr>
            <a:xfrm>
              <a:off x="657176" y="3406256"/>
              <a:ext cx="4411542"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b="0" sz="8200">
                  <a:latin typeface="Helvetica Light"/>
                  <a:ea typeface="Helvetica Light"/>
                  <a:cs typeface="Helvetica Light"/>
                  <a:sym typeface="Helvetica Light"/>
                </a:defRPr>
              </a:pPr>
            </a:p>
          </p:txBody>
        </p:sp>
        <p:sp>
          <p:nvSpPr>
            <p:cNvPr id="369" name="Arrow"/>
            <p:cNvSpPr/>
            <p:nvPr/>
          </p:nvSpPr>
          <p:spPr>
            <a:xfrm rot="19750803">
              <a:off x="3019144" y="710028"/>
              <a:ext cx="2104600" cy="650670"/>
            </a:xfrm>
            <a:prstGeom prst="rightArrow">
              <a:avLst>
                <a:gd name="adj1" fmla="val 32000"/>
                <a:gd name="adj2" fmla="val 64000"/>
              </a:avLst>
            </a:prstGeom>
            <a:blipFill rotWithShape="1">
              <a:blip r:embed="rId8"/>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70" name="Arrow"/>
            <p:cNvSpPr/>
            <p:nvPr/>
          </p:nvSpPr>
          <p:spPr>
            <a:xfrm flipH="1" rot="12872184">
              <a:off x="516987" y="748634"/>
              <a:ext cx="2167247" cy="650671"/>
            </a:xfrm>
            <a:prstGeom prst="rightArrow">
              <a:avLst>
                <a:gd name="adj1" fmla="val 32000"/>
                <a:gd name="adj2" fmla="val 64000"/>
              </a:avLst>
            </a:prstGeom>
            <a:blipFill rotWithShape="1">
              <a:blip r:embed="rId9"/>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71" name="Arrow"/>
            <p:cNvSpPr/>
            <p:nvPr/>
          </p:nvSpPr>
          <p:spPr>
            <a:xfrm flipH="1" rot="10800000">
              <a:off x="3198596" y="1447585"/>
              <a:ext cx="1916956" cy="650671"/>
            </a:xfrm>
            <a:prstGeom prst="rightArrow">
              <a:avLst>
                <a:gd name="adj1" fmla="val 32000"/>
                <a:gd name="adj2" fmla="val 64000"/>
              </a:avLst>
            </a:prstGeom>
            <a:blipFill rotWithShape="1">
              <a:blip r:embed="rId10"/>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72" name="Arrow"/>
            <p:cNvSpPr/>
            <p:nvPr/>
          </p:nvSpPr>
          <p:spPr>
            <a:xfrm flipH="1" rot="13172649">
              <a:off x="2890446" y="2422644"/>
              <a:ext cx="2322952" cy="650670"/>
            </a:xfrm>
            <a:prstGeom prst="rightArrow">
              <a:avLst>
                <a:gd name="adj1" fmla="val 32000"/>
                <a:gd name="adj2" fmla="val 64000"/>
              </a:avLst>
            </a:prstGeom>
            <a:blipFill rotWithShape="1">
              <a:blip r:embed="rId11"/>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73" name="Arrow"/>
            <p:cNvSpPr/>
            <p:nvPr/>
          </p:nvSpPr>
          <p:spPr>
            <a:xfrm flipH="1" rot="8555752">
              <a:off x="470597" y="2403566"/>
              <a:ext cx="2248045" cy="650671"/>
            </a:xfrm>
            <a:prstGeom prst="rightArrow">
              <a:avLst>
                <a:gd name="adj1" fmla="val 32000"/>
                <a:gd name="adj2" fmla="val 64000"/>
              </a:avLst>
            </a:prstGeom>
            <a:blipFill rotWithShape="1">
              <a:blip r:embed="rId12"/>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74" name="Arrow"/>
            <p:cNvSpPr/>
            <p:nvPr/>
          </p:nvSpPr>
          <p:spPr>
            <a:xfrm flipH="1" rot="10786551">
              <a:off x="675691" y="1549761"/>
              <a:ext cx="1878136" cy="665438"/>
            </a:xfrm>
            <a:prstGeom prst="rightArrow">
              <a:avLst>
                <a:gd name="adj1" fmla="val 32000"/>
                <a:gd name="adj2" fmla="val 62580"/>
              </a:avLst>
            </a:prstGeom>
            <a:blipFill rotWithShape="1">
              <a:blip r:embed="rId13"/>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8200">
                  <a:solidFill>
                    <a:srgbClr val="FFFFFF"/>
                  </a:solidFill>
                  <a:latin typeface="Helvetica Light"/>
                  <a:ea typeface="Helvetica Light"/>
                  <a:cs typeface="Helvetica Light"/>
                  <a:sym typeface="Helvetica Light"/>
                </a:defRPr>
              </a:pPr>
            </a:p>
          </p:txBody>
        </p:sp>
        <p:sp>
          <p:nvSpPr>
            <p:cNvPr id="375" name="Star"/>
            <p:cNvSpPr/>
            <p:nvPr/>
          </p:nvSpPr>
          <p:spPr>
            <a:xfrm>
              <a:off x="2502700" y="1449225"/>
              <a:ext cx="680707" cy="647391"/>
            </a:xfrm>
            <a:prstGeom prst="star5">
              <a:avLst>
                <a:gd name="adj" fmla="val 19100"/>
                <a:gd name="hf" fmla="val 105146"/>
                <a:gd name="vf" fmla="val 110557"/>
              </a:avLst>
            </a:prstGeom>
            <a:blipFill rotWithShape="1">
              <a:blip r:embed="rId14"/>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3200">
                  <a:solidFill>
                    <a:srgbClr val="FFFFFF"/>
                  </a:solidFill>
                  <a:latin typeface="Helvetica Light"/>
                  <a:ea typeface="Helvetica Light"/>
                  <a:cs typeface="Helvetica Light"/>
                  <a:sym typeface="Helvetica Light"/>
                </a:defRPr>
              </a:pPr>
            </a:p>
          </p:txBody>
        </p:sp>
      </p:grpSp>
      <p:sp>
        <p:nvSpPr>
          <p:cNvPr id="377" name="Circle"/>
          <p:cNvSpPr/>
          <p:nvPr/>
        </p:nvSpPr>
        <p:spPr>
          <a:xfrm>
            <a:off x="5883591" y="9020845"/>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78" name="Circle"/>
          <p:cNvSpPr/>
          <p:nvPr/>
        </p:nvSpPr>
        <p:spPr>
          <a:xfrm>
            <a:off x="4689386" y="10507908"/>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79" name="Circle"/>
          <p:cNvSpPr/>
          <p:nvPr/>
        </p:nvSpPr>
        <p:spPr>
          <a:xfrm>
            <a:off x="8318196" y="8448384"/>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80" name="Circle"/>
          <p:cNvSpPr/>
          <p:nvPr/>
        </p:nvSpPr>
        <p:spPr>
          <a:xfrm>
            <a:off x="10752801" y="9449710"/>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81" name="Circle"/>
          <p:cNvSpPr/>
          <p:nvPr/>
        </p:nvSpPr>
        <p:spPr>
          <a:xfrm>
            <a:off x="13998942" y="10313614"/>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82" name="Circle"/>
          <p:cNvSpPr/>
          <p:nvPr/>
        </p:nvSpPr>
        <p:spPr>
          <a:xfrm>
            <a:off x="15622012" y="11470377"/>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83" name="Circle"/>
          <p:cNvSpPr/>
          <p:nvPr/>
        </p:nvSpPr>
        <p:spPr>
          <a:xfrm>
            <a:off x="17920864" y="9020845"/>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84" name="Circle"/>
          <p:cNvSpPr/>
          <p:nvPr/>
        </p:nvSpPr>
        <p:spPr>
          <a:xfrm>
            <a:off x="18868152" y="11086290"/>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85" name="Circle"/>
          <p:cNvSpPr/>
          <p:nvPr/>
        </p:nvSpPr>
        <p:spPr>
          <a:xfrm>
            <a:off x="7506661" y="9929528"/>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86" name="Circle"/>
          <p:cNvSpPr/>
          <p:nvPr/>
        </p:nvSpPr>
        <p:spPr>
          <a:xfrm>
            <a:off x="9129731" y="11086290"/>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87" name="Standardized by"/>
          <p:cNvSpPr txBox="1"/>
          <p:nvPr/>
        </p:nvSpPr>
        <p:spPr>
          <a:xfrm>
            <a:off x="19352025" y="1218375"/>
            <a:ext cx="304990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Standardized by</a:t>
            </a:r>
          </a:p>
        </p:txBody>
      </p:sp>
      <p:sp>
        <p:nvSpPr>
          <p:cNvPr id="388" name="IETF"/>
          <p:cNvSpPr txBox="1"/>
          <p:nvPr/>
        </p:nvSpPr>
        <p:spPr>
          <a:xfrm>
            <a:off x="19292881" y="3946042"/>
            <a:ext cx="3168194" cy="178754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1200"/>
            </a:lvl1pPr>
          </a:lstStyle>
          <a:p>
            <a:pPr/>
            <a:r>
              <a:t>IETF</a:t>
            </a:r>
          </a:p>
        </p:txBody>
      </p:sp>
      <p:sp>
        <p:nvSpPr>
          <p:cNvPr id="389" name="OneDM"/>
          <p:cNvSpPr txBox="1"/>
          <p:nvPr/>
        </p:nvSpPr>
        <p:spPr>
          <a:xfrm>
            <a:off x="305537" y="7492631"/>
            <a:ext cx="5224985" cy="178754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1200"/>
            </a:lvl1pPr>
          </a:lstStyle>
          <a:p>
            <a:pPr/>
            <a:r>
              <a:t>OneDM</a:t>
            </a:r>
          </a:p>
        </p:txBody>
      </p:sp>
      <p:sp>
        <p:nvSpPr>
          <p:cNvPr id="390" name="Ecosystem 1"/>
          <p:cNvSpPr txBox="1"/>
          <p:nvPr/>
        </p:nvSpPr>
        <p:spPr>
          <a:xfrm>
            <a:off x="13191773" y="8448978"/>
            <a:ext cx="3827984" cy="8205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lvl1pPr>
          </a:lstStyle>
          <a:p>
            <a:pPr/>
            <a:r>
              <a:t>Ecosystem 1</a:t>
            </a:r>
          </a:p>
        </p:txBody>
      </p:sp>
      <p:sp>
        <p:nvSpPr>
          <p:cNvPr id="391" name="Ecosystem 2"/>
          <p:cNvSpPr txBox="1"/>
          <p:nvPr/>
        </p:nvSpPr>
        <p:spPr>
          <a:xfrm>
            <a:off x="19799872" y="9674452"/>
            <a:ext cx="3827984" cy="8205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lvl1pPr>
          </a:lstStyle>
          <a:p>
            <a:pPr/>
            <a:r>
              <a:t>Ecosystem 2</a:t>
            </a:r>
          </a:p>
        </p:txBody>
      </p:sp>
      <p:sp>
        <p:nvSpPr>
          <p:cNvPr id="392" name="Rectangle"/>
          <p:cNvSpPr/>
          <p:nvPr/>
        </p:nvSpPr>
        <p:spPr>
          <a:xfrm>
            <a:off x="329985" y="2436907"/>
            <a:ext cx="23724030" cy="4798880"/>
          </a:xfrm>
          <a:prstGeom prst="rect">
            <a:avLst/>
          </a:prstGeom>
          <a:solidFill>
            <a:srgbClr val="F8547B">
              <a:alpha val="21420"/>
            </a:srgbClr>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93" name="Rectangle"/>
          <p:cNvSpPr/>
          <p:nvPr/>
        </p:nvSpPr>
        <p:spPr>
          <a:xfrm>
            <a:off x="329985" y="7685271"/>
            <a:ext cx="12237184" cy="5281126"/>
          </a:xfrm>
          <a:prstGeom prst="rect">
            <a:avLst/>
          </a:prstGeom>
          <a:solidFill>
            <a:srgbClr val="5242F8">
              <a:alpha val="21420"/>
            </a:srgbClr>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94" name="Rectangle"/>
          <p:cNvSpPr/>
          <p:nvPr/>
        </p:nvSpPr>
        <p:spPr>
          <a:xfrm>
            <a:off x="17358421" y="7685271"/>
            <a:ext cx="6763117" cy="5281126"/>
          </a:xfrm>
          <a:prstGeom prst="rect">
            <a:avLst/>
          </a:prstGeom>
          <a:solidFill>
            <a:srgbClr val="76EDF8">
              <a:alpha val="21420"/>
            </a:srgbClr>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95" name="Rectangle"/>
          <p:cNvSpPr/>
          <p:nvPr/>
        </p:nvSpPr>
        <p:spPr>
          <a:xfrm>
            <a:off x="12686338" y="7685271"/>
            <a:ext cx="4447139" cy="5281126"/>
          </a:xfrm>
          <a:prstGeom prst="rect">
            <a:avLst/>
          </a:prstGeom>
          <a:solidFill>
            <a:srgbClr val="BCF8B2">
              <a:alpha val="21420"/>
            </a:srgbClr>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396" name="SDF RFC-to-be…"/>
          <p:cNvSpPr txBox="1"/>
          <p:nvPr/>
        </p:nvSpPr>
        <p:spPr>
          <a:xfrm>
            <a:off x="3048597" y="3804585"/>
            <a:ext cx="4551579" cy="15571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800"/>
            </a:pPr>
            <a:r>
              <a:t>SDF RFC-to-be</a:t>
            </a:r>
          </a:p>
          <a:p>
            <a:pPr>
              <a:defRPr sz="4800"/>
            </a:pPr>
            <a:r>
              <a:t>(the red star)</a:t>
            </a:r>
          </a:p>
        </p:txBody>
      </p:sp>
      <p:pic>
        <p:nvPicPr>
          <p:cNvPr id="397" name="Circle Circle" descr="Circle Circle"/>
          <p:cNvPicPr>
            <a:picLocks noChangeAspect="0"/>
          </p:cNvPicPr>
          <p:nvPr/>
        </p:nvPicPr>
        <p:blipFill>
          <a:blip r:embed="rId15">
            <a:extLst/>
          </a:blip>
          <a:stretch>
            <a:fillRect/>
          </a:stretch>
        </p:blipFill>
        <p:spPr>
          <a:xfrm>
            <a:off x="10907644" y="3726306"/>
            <a:ext cx="2362201" cy="2489201"/>
          </a:xfrm>
          <a:prstGeom prst="rect">
            <a:avLst/>
          </a:prstGeom>
          <a:effectLst>
            <a:outerShdw sx="100000" sy="100000" kx="0" ky="0" algn="b" rotWithShape="0" blurRad="190500" dist="8455" dir="5400000">
              <a:srgbClr val="000000"/>
            </a:outerShdw>
          </a:effectLst>
        </p:spPr>
      </p:pic>
      <p:sp>
        <p:nvSpPr>
          <p:cNvPr id="398" name="Harmonized…"/>
          <p:cNvSpPr txBox="1"/>
          <p:nvPr/>
        </p:nvSpPr>
        <p:spPr>
          <a:xfrm>
            <a:off x="392588" y="9801755"/>
            <a:ext cx="4041475" cy="229371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4800"/>
            </a:pPr>
            <a:r>
              <a:t>Harmonized</a:t>
            </a:r>
          </a:p>
          <a:p>
            <a:pPr>
              <a:defRPr sz="4800"/>
            </a:pPr>
            <a:r>
              <a:t>Data</a:t>
            </a:r>
          </a:p>
          <a:p>
            <a:pPr>
              <a:defRPr sz="4800"/>
            </a:pPr>
            <a:r>
              <a:t>Models</a:t>
            </a:r>
          </a:p>
        </p:txBody>
      </p:sp>
      <p:sp>
        <p:nvSpPr>
          <p:cNvPr id="399" name="Circle"/>
          <p:cNvSpPr/>
          <p:nvPr/>
        </p:nvSpPr>
        <p:spPr>
          <a:xfrm>
            <a:off x="20231619" y="7893870"/>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00" name="Circle"/>
          <p:cNvSpPr/>
          <p:nvPr/>
        </p:nvSpPr>
        <p:spPr>
          <a:xfrm>
            <a:off x="22406494" y="11470377"/>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2" name="Compare: YANG"/>
          <p:cNvSpPr txBox="1"/>
          <p:nvPr>
            <p:ph type="title"/>
          </p:nvPr>
        </p:nvSpPr>
        <p:spPr>
          <a:prstGeom prst="rect">
            <a:avLst/>
          </a:prstGeom>
        </p:spPr>
        <p:txBody>
          <a:bodyPr/>
          <a:lstStyle/>
          <a:p>
            <a:pPr/>
            <a:r>
              <a:t>Compare: YANG</a:t>
            </a:r>
          </a:p>
        </p:txBody>
      </p:sp>
      <p:sp>
        <p:nvSpPr>
          <p:cNvPr id="40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406" name="Group"/>
          <p:cNvGrpSpPr/>
          <p:nvPr/>
        </p:nvGrpSpPr>
        <p:grpSpPr>
          <a:xfrm>
            <a:off x="7422069" y="4419870"/>
            <a:ext cx="5090391" cy="1593696"/>
            <a:chOff x="2971038" y="86563"/>
            <a:chExt cx="5090389" cy="1593694"/>
          </a:xfrm>
        </p:grpSpPr>
        <p:sp>
          <p:nvSpPr>
            <p:cNvPr id="404" name="Star"/>
            <p:cNvSpPr/>
            <p:nvPr/>
          </p:nvSpPr>
          <p:spPr>
            <a:xfrm>
              <a:off x="7380721" y="86563"/>
              <a:ext cx="680707" cy="647391"/>
            </a:xfrm>
            <a:prstGeom prst="star5">
              <a:avLst>
                <a:gd name="adj" fmla="val 19100"/>
                <a:gd name="hf" fmla="val 105146"/>
                <a:gd name="vf" fmla="val 110557"/>
              </a:avLst>
            </a:prstGeom>
            <a:blipFill rotWithShape="1">
              <a:blip r:embed="rId3"/>
              <a:srcRect l="0" t="0" r="0" b="0"/>
              <a:tile tx="0" ty="0" sx="100000" sy="100000" flip="none" algn="tl"/>
            </a:blipFill>
            <a:ln w="12700" cap="flat">
              <a:noFill/>
              <a:miter lim="400000"/>
            </a:ln>
            <a:effectLst>
              <a:outerShdw sx="100000" sy="100000" kx="0" ky="0" algn="b" rotWithShape="0" blurRad="50800" dist="25400" dir="5400000">
                <a:srgbClr val="000000">
                  <a:alpha val="50000"/>
                </a:srgbClr>
              </a:outerShdw>
            </a:effectLst>
          </p:spPr>
          <p:txBody>
            <a:bodyPr wrap="square" lIns="71437" tIns="71437" rIns="71437" bIns="71437" numCol="1" anchor="ctr">
              <a:noAutofit/>
            </a:bodyPr>
            <a:lstStyle/>
            <a:p>
              <a:pPr defTabSz="821531">
                <a:defRPr b="0" sz="3200">
                  <a:solidFill>
                    <a:srgbClr val="FFFFFF"/>
                  </a:solidFill>
                  <a:latin typeface="Helvetica Light"/>
                  <a:ea typeface="Helvetica Light"/>
                  <a:cs typeface="Helvetica Light"/>
                  <a:sym typeface="Helvetica Light"/>
                </a:defRPr>
              </a:pPr>
            </a:p>
          </p:txBody>
        </p:sp>
        <p:sp>
          <p:nvSpPr>
            <p:cNvPr id="405" name="RFC 7950: YANG 1.1"/>
            <p:cNvSpPr/>
            <p:nvPr/>
          </p:nvSpPr>
          <p:spPr>
            <a:xfrm>
              <a:off x="2971038" y="41025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800"/>
              </a:lvl1pPr>
            </a:lstStyle>
            <a:p>
              <a:pPr/>
              <a:r>
                <a:t>RFC 7950: YANG 1.1</a:t>
              </a:r>
            </a:p>
          </p:txBody>
        </p:sp>
      </p:grpSp>
      <p:sp>
        <p:nvSpPr>
          <p:cNvPr id="407" name="Circle"/>
          <p:cNvSpPr/>
          <p:nvPr/>
        </p:nvSpPr>
        <p:spPr>
          <a:xfrm>
            <a:off x="5883591" y="9020845"/>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08" name="Circle"/>
          <p:cNvSpPr/>
          <p:nvPr/>
        </p:nvSpPr>
        <p:spPr>
          <a:xfrm>
            <a:off x="4689386" y="10507908"/>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09" name="Circle"/>
          <p:cNvSpPr/>
          <p:nvPr/>
        </p:nvSpPr>
        <p:spPr>
          <a:xfrm>
            <a:off x="8318196" y="8448384"/>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0" name="Circle"/>
          <p:cNvSpPr/>
          <p:nvPr/>
        </p:nvSpPr>
        <p:spPr>
          <a:xfrm>
            <a:off x="10752801" y="9449710"/>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1" name="Circle"/>
          <p:cNvSpPr/>
          <p:nvPr/>
        </p:nvSpPr>
        <p:spPr>
          <a:xfrm>
            <a:off x="13998942" y="10313614"/>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2" name="Circle"/>
          <p:cNvSpPr/>
          <p:nvPr/>
        </p:nvSpPr>
        <p:spPr>
          <a:xfrm>
            <a:off x="15622012" y="11470377"/>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3" name="Circle"/>
          <p:cNvSpPr/>
          <p:nvPr/>
        </p:nvSpPr>
        <p:spPr>
          <a:xfrm>
            <a:off x="17920864" y="9020845"/>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4" name="Circle"/>
          <p:cNvSpPr/>
          <p:nvPr/>
        </p:nvSpPr>
        <p:spPr>
          <a:xfrm>
            <a:off x="18868152" y="11086290"/>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5" name="Circle"/>
          <p:cNvSpPr/>
          <p:nvPr/>
        </p:nvSpPr>
        <p:spPr>
          <a:xfrm>
            <a:off x="7506661" y="9929528"/>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6" name="Circle"/>
          <p:cNvSpPr/>
          <p:nvPr/>
        </p:nvSpPr>
        <p:spPr>
          <a:xfrm>
            <a:off x="9129731" y="11086290"/>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17" name="Standardized by"/>
          <p:cNvSpPr txBox="1"/>
          <p:nvPr/>
        </p:nvSpPr>
        <p:spPr>
          <a:xfrm>
            <a:off x="19352025" y="1218375"/>
            <a:ext cx="3049906"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Standardized by</a:t>
            </a:r>
          </a:p>
        </p:txBody>
      </p:sp>
      <p:sp>
        <p:nvSpPr>
          <p:cNvPr id="418" name="IETF"/>
          <p:cNvSpPr txBox="1"/>
          <p:nvPr/>
        </p:nvSpPr>
        <p:spPr>
          <a:xfrm>
            <a:off x="19292881" y="3946042"/>
            <a:ext cx="3168194" cy="178754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1200"/>
            </a:lvl1pPr>
          </a:lstStyle>
          <a:p>
            <a:pPr/>
            <a:r>
              <a:t>IETF</a:t>
            </a:r>
          </a:p>
        </p:txBody>
      </p:sp>
      <p:sp>
        <p:nvSpPr>
          <p:cNvPr id="419" name="IETF"/>
          <p:cNvSpPr txBox="1"/>
          <p:nvPr/>
        </p:nvSpPr>
        <p:spPr>
          <a:xfrm>
            <a:off x="1333932" y="7492631"/>
            <a:ext cx="3168194" cy="178754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1200"/>
            </a:lvl1pPr>
          </a:lstStyle>
          <a:p>
            <a:pPr/>
            <a:r>
              <a:t>IETF</a:t>
            </a:r>
          </a:p>
        </p:txBody>
      </p:sp>
      <p:sp>
        <p:nvSpPr>
          <p:cNvPr id="420" name="Vendor 1"/>
          <p:cNvSpPr txBox="1"/>
          <p:nvPr/>
        </p:nvSpPr>
        <p:spPr>
          <a:xfrm>
            <a:off x="13912117" y="8448978"/>
            <a:ext cx="2666696" cy="8205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lvl1pPr>
          </a:lstStyle>
          <a:p>
            <a:pPr/>
            <a:r>
              <a:t>Vendor 2</a:t>
            </a:r>
          </a:p>
        </p:txBody>
      </p:sp>
      <p:sp>
        <p:nvSpPr>
          <p:cNvPr id="421" name="Vendor 2"/>
          <p:cNvSpPr txBox="1"/>
          <p:nvPr/>
        </p:nvSpPr>
        <p:spPr>
          <a:xfrm>
            <a:off x="20380516" y="9674452"/>
            <a:ext cx="2666696" cy="8205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lvl1pPr>
          </a:lstStyle>
          <a:p>
            <a:pPr/>
            <a:r>
              <a:t>Vendor 2</a:t>
            </a:r>
          </a:p>
        </p:txBody>
      </p:sp>
      <p:sp>
        <p:nvSpPr>
          <p:cNvPr id="422" name="Rectangle"/>
          <p:cNvSpPr/>
          <p:nvPr/>
        </p:nvSpPr>
        <p:spPr>
          <a:xfrm>
            <a:off x="329985" y="2513107"/>
            <a:ext cx="23724030" cy="4798880"/>
          </a:xfrm>
          <a:prstGeom prst="rect">
            <a:avLst/>
          </a:prstGeom>
          <a:solidFill>
            <a:srgbClr val="F84A8D">
              <a:alpha val="21420"/>
            </a:srgbClr>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23" name="Rectangle"/>
          <p:cNvSpPr/>
          <p:nvPr/>
        </p:nvSpPr>
        <p:spPr>
          <a:xfrm>
            <a:off x="329985" y="7299974"/>
            <a:ext cx="12237184" cy="5666423"/>
          </a:xfrm>
          <a:prstGeom prst="rect">
            <a:avLst/>
          </a:prstGeom>
          <a:solidFill>
            <a:srgbClr val="F84A8D">
              <a:alpha val="21420"/>
            </a:srgbClr>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24" name="Rectangle"/>
          <p:cNvSpPr/>
          <p:nvPr/>
        </p:nvSpPr>
        <p:spPr>
          <a:xfrm>
            <a:off x="17358421" y="7685271"/>
            <a:ext cx="6763117" cy="5281126"/>
          </a:xfrm>
          <a:prstGeom prst="rect">
            <a:avLst/>
          </a:prstGeom>
          <a:solidFill>
            <a:srgbClr val="76EDF8">
              <a:alpha val="21420"/>
            </a:srgbClr>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25" name="Rectangle"/>
          <p:cNvSpPr/>
          <p:nvPr/>
        </p:nvSpPr>
        <p:spPr>
          <a:xfrm>
            <a:off x="12686338" y="7685271"/>
            <a:ext cx="4447139" cy="5281126"/>
          </a:xfrm>
          <a:prstGeom prst="rect">
            <a:avLst/>
          </a:prstGeom>
          <a:solidFill>
            <a:srgbClr val="BCF8B2">
              <a:alpha val="21420"/>
            </a:srgbClr>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26" name="YANG…"/>
          <p:cNvSpPr txBox="1"/>
          <p:nvPr/>
        </p:nvSpPr>
        <p:spPr>
          <a:xfrm>
            <a:off x="1211515" y="9801755"/>
            <a:ext cx="2782761" cy="229371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sz="4800"/>
            </a:pPr>
            <a:r>
              <a:t>YANG</a:t>
            </a:r>
          </a:p>
          <a:p>
            <a:pPr>
              <a:defRPr sz="4800"/>
            </a:pPr>
            <a:r>
              <a:t>Model</a:t>
            </a:r>
          </a:p>
          <a:p>
            <a:pPr>
              <a:defRPr sz="4800"/>
            </a:pPr>
            <a:r>
              <a:t>RFCs</a:t>
            </a:r>
          </a:p>
        </p:txBody>
      </p:sp>
      <p:sp>
        <p:nvSpPr>
          <p:cNvPr id="427" name="Circle"/>
          <p:cNvSpPr/>
          <p:nvPr/>
        </p:nvSpPr>
        <p:spPr>
          <a:xfrm>
            <a:off x="20231619" y="7893870"/>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
        <p:nvSpPr>
          <p:cNvPr id="428" name="Circle"/>
          <p:cNvSpPr/>
          <p:nvPr/>
        </p:nvSpPr>
        <p:spPr>
          <a:xfrm>
            <a:off x="22406494" y="11470377"/>
            <a:ext cx="1270001" cy="1270001"/>
          </a:xfrm>
          <a:prstGeom prst="ellipse">
            <a:avLst/>
          </a:prstGeom>
          <a:solidFill>
            <a:schemeClr val="accent1"/>
          </a:solidFill>
          <a:ln w="12700">
            <a:miter lim="400000"/>
          </a:ln>
        </p:spPr>
        <p:txBody>
          <a:bodyPr lIns="0" tIns="0" rIns="0" bIns="0" anchor="ctr"/>
          <a:lstStyle/>
          <a:p>
            <a:pPr>
              <a:defRPr b="0" sz="32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2" name="Standardizing SDF in IETF"/>
          <p:cNvSpPr txBox="1"/>
          <p:nvPr>
            <p:ph type="title"/>
          </p:nvPr>
        </p:nvSpPr>
        <p:spPr>
          <a:prstGeom prst="rect">
            <a:avLst/>
          </a:prstGeom>
        </p:spPr>
        <p:txBody>
          <a:bodyPr/>
          <a:lstStyle/>
          <a:p>
            <a:pPr/>
            <a:r>
              <a:t>Standardizing SDF in IETF</a:t>
            </a:r>
          </a:p>
        </p:txBody>
      </p:sp>
      <p:sp>
        <p:nvSpPr>
          <p:cNvPr id="433" name="Start from SDF 1.0 (draft-onedm-t2trg-sdf-00)…"/>
          <p:cNvSpPr txBox="1"/>
          <p:nvPr>
            <p:ph type="body" idx="1"/>
          </p:nvPr>
        </p:nvSpPr>
        <p:spPr>
          <a:prstGeom prst="rect">
            <a:avLst/>
          </a:prstGeom>
        </p:spPr>
        <p:txBody>
          <a:bodyPr/>
          <a:lstStyle/>
          <a:p>
            <a:pPr marL="609600" indent="-609600" defTabSz="792479">
              <a:spcBef>
                <a:spcPts val="5600"/>
              </a:spcBef>
              <a:defRPr sz="4608"/>
            </a:pPr>
            <a:r>
              <a:t>Start from SDF 1.0 (draft-onedm-t2trg-sdf-00)</a:t>
            </a:r>
          </a:p>
          <a:p>
            <a:pPr marL="609600" indent="-609600" defTabSz="792479">
              <a:spcBef>
                <a:spcPts val="5600"/>
              </a:spcBef>
              <a:defRPr sz="4608"/>
            </a:pPr>
            <a:r>
              <a:t>Make sure the specification leads to interoperable implementations</a:t>
            </a:r>
          </a:p>
          <a:p>
            <a:pPr marL="609600" indent="-609600" defTabSz="792479">
              <a:spcBef>
                <a:spcPts val="5600"/>
              </a:spcBef>
              <a:defRPr sz="4608"/>
            </a:pPr>
            <a:r>
              <a:t>Identify gaps in:</a:t>
            </a:r>
          </a:p>
          <a:p>
            <a:pPr lvl="1" marL="1219200" indent="-609600" defTabSz="792479">
              <a:spcBef>
                <a:spcPts val="5600"/>
              </a:spcBef>
              <a:defRPr sz="4608"/>
            </a:pPr>
            <a:r>
              <a:t>Functionality (e.g., more complex data models)</a:t>
            </a:r>
          </a:p>
          <a:p>
            <a:pPr lvl="1" marL="1219200" indent="-609600" defTabSz="792479">
              <a:spcBef>
                <a:spcPts val="5600"/>
              </a:spcBef>
              <a:defRPr sz="4608"/>
            </a:pPr>
            <a:r>
              <a:t>Stability of normative references</a:t>
            </a:r>
          </a:p>
          <a:p>
            <a:pPr lvl="1" marL="1219200" indent="-609600" defTabSz="792479">
              <a:spcBef>
                <a:spcPts val="5600"/>
              </a:spcBef>
              <a:defRPr sz="4608"/>
            </a:pPr>
            <a:r>
              <a:t>Usability (from both OneDM process and implementers’ point of view)</a:t>
            </a:r>
          </a:p>
          <a:p>
            <a:pPr marL="609600" indent="-609600" defTabSz="792479">
              <a:spcBef>
                <a:spcPts val="5600"/>
              </a:spcBef>
              <a:defRPr sz="4608"/>
            </a:pPr>
            <a:r>
              <a:t>Profit</a:t>
            </a:r>
          </a:p>
        </p:txBody>
      </p:sp>
      <p:sp>
        <p:nvSpPr>
          <p:cNvPr id="43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6" name="So why standardize this now?"/>
          <p:cNvSpPr txBox="1"/>
          <p:nvPr>
            <p:ph type="title"/>
          </p:nvPr>
        </p:nvSpPr>
        <p:spPr>
          <a:prstGeom prst="rect">
            <a:avLst/>
          </a:prstGeom>
        </p:spPr>
        <p:txBody>
          <a:bodyPr/>
          <a:lstStyle/>
          <a:p>
            <a:pPr/>
            <a:r>
              <a:t>So why standardize this now?</a:t>
            </a:r>
          </a:p>
        </p:txBody>
      </p:sp>
      <p:sp>
        <p:nvSpPr>
          <p:cNvPr id="437" name="OneDM completed a usable input document (SDF 1.0, Good enough to attract ~ 200 model submissions)…"/>
          <p:cNvSpPr txBox="1"/>
          <p:nvPr>
            <p:ph type="body" idx="1"/>
          </p:nvPr>
        </p:nvSpPr>
        <p:spPr>
          <a:prstGeom prst="rect">
            <a:avLst/>
          </a:prstGeom>
        </p:spPr>
        <p:txBody>
          <a:bodyPr/>
          <a:lstStyle/>
          <a:p>
            <a:pPr/>
            <a:r>
              <a:t>OneDM completed a usable input document (SDF 1.0,</a:t>
            </a:r>
            <a:br/>
            <a:r>
              <a:t>Good enough to attract ~ 200 model submissions)</a:t>
            </a:r>
          </a:p>
          <a:p>
            <a:pPr/>
            <a:r>
              <a:t>OneDM is willing to transfer change control to IETF</a:t>
            </a:r>
          </a:p>
          <a:p>
            <a:pPr/>
            <a:r>
              <a:t>Missing features will need to be added, within months.</a:t>
            </a:r>
          </a:p>
          <a:p>
            <a:pPr>
              <a:defRPr i="1"/>
            </a:pPr>
            <a:r>
              <a:t>Models not yet cast in stone, we can still change SDF!</a:t>
            </a:r>
          </a:p>
        </p:txBody>
      </p:sp>
      <p:sp>
        <p:nvSpPr>
          <p:cNvPr id="43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EFDFF"/>
        </a:solidFill>
      </p:bgPr>
    </p:bg>
    <p:spTree>
      <p:nvGrpSpPr>
        <p:cNvPr id="1" name=""/>
        <p:cNvGrpSpPr/>
        <p:nvPr/>
      </p:nvGrpSpPr>
      <p:grpSpPr>
        <a:xfrm>
          <a:off x="0" y="0"/>
          <a:ext cx="0" cy="0"/>
          <a:chOff x="0" y="0"/>
          <a:chExt cx="0" cy="0"/>
        </a:xfrm>
      </p:grpSpPr>
      <p:sp>
        <p:nvSpPr>
          <p:cNvPr id="264" name="Note Well"/>
          <p:cNvSpPr txBox="1"/>
          <p:nvPr>
            <p:ph type="title"/>
          </p:nvPr>
        </p:nvSpPr>
        <p:spPr>
          <a:prstGeom prst="rect">
            <a:avLst/>
          </a:prstGeom>
        </p:spPr>
        <p:txBody>
          <a:bodyPr/>
          <a:lstStyle/>
          <a:p>
            <a:pPr/>
            <a:r>
              <a:t>Note Well</a:t>
            </a:r>
          </a:p>
        </p:txBody>
      </p:sp>
      <p:sp>
        <p:nvSpPr>
          <p:cNvPr id="265" name="You will be recorded…"/>
          <p:cNvSpPr txBox="1"/>
          <p:nvPr>
            <p:ph type="body" idx="1"/>
          </p:nvPr>
        </p:nvSpPr>
        <p:spPr>
          <a:prstGeom prst="rect">
            <a:avLst/>
          </a:prstGeom>
        </p:spPr>
        <p:txBody>
          <a:bodyPr/>
          <a:lstStyle/>
          <a:p>
            <a:pPr>
              <a:spcBef>
                <a:spcPts val="4800"/>
              </a:spcBef>
            </a:pPr>
            <a:r>
              <a:t>You will be recorded</a:t>
            </a:r>
          </a:p>
          <a:p>
            <a:pPr>
              <a:spcBef>
                <a:spcPts val="4800"/>
              </a:spcBef>
            </a:pPr>
            <a:r>
              <a:t>Be nice, and be professional</a:t>
            </a:r>
          </a:p>
          <a:p>
            <a:pPr>
              <a:spcBef>
                <a:spcPts val="4800"/>
              </a:spcBef>
            </a:pPr>
            <a:r>
              <a:t>The IPR guidelines of the IETF apply:</a:t>
            </a:r>
            <a:br/>
            <a:r>
              <a:t>see </a:t>
            </a:r>
            <a:r>
              <a:rPr b="1" u="sng">
                <a:hlinkClick r:id="rId2" invalidUrl="" action="" tgtFrame="" tooltip="" history="1" highlightClick="0" endSnd="0"/>
              </a:rPr>
              <a:t>http://ietf.org/ipr</a:t>
            </a:r>
            <a:r>
              <a:t> for details.</a:t>
            </a:r>
          </a:p>
        </p:txBody>
      </p:sp>
      <p:sp>
        <p:nvSpPr>
          <p:cNvPr id="266" name="Slide Number"/>
          <p:cNvSpPr txBox="1"/>
          <p:nvPr>
            <p:ph type="sldNum" sz="quarter" idx="2"/>
          </p:nvPr>
        </p:nvSpPr>
        <p:spPr>
          <a:xfrm>
            <a:off x="12031776" y="13073062"/>
            <a:ext cx="310923" cy="47767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67" name="Repo:  https://github.com/one-data-model/ietf108…"/>
          <p:cNvSpPr txBox="1"/>
          <p:nvPr/>
        </p:nvSpPr>
        <p:spPr>
          <a:xfrm>
            <a:off x="7608984" y="10917382"/>
            <a:ext cx="14619123" cy="1557118"/>
          </a:xfrm>
          <a:prstGeom prst="rect">
            <a:avLst/>
          </a:prstGeom>
          <a:gradFill>
            <a:gsLst>
              <a:gs pos="0">
                <a:srgbClr val="D8FFFC"/>
              </a:gs>
              <a:gs pos="100000">
                <a:srgbClr val="F0C5EF"/>
              </a:gs>
            </a:gsLst>
            <a:lin ang="5400000"/>
          </a:gra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4800"/>
            </a:pPr>
            <a:r>
              <a:t>Repo:  </a:t>
            </a:r>
            <a:r>
              <a:rPr u="sng">
                <a:hlinkClick r:id="rId3" invalidUrl="" action="" tgtFrame="" tooltip="" history="1" highlightClick="0" endSnd="0"/>
              </a:rPr>
              <a:t>https://github.com/one-data-model/ietf108</a:t>
            </a:r>
          </a:p>
          <a:p>
            <a:pPr algn="l">
              <a:defRPr sz="4800"/>
            </a:pPr>
            <a:r>
              <a:t>Notes: </a:t>
            </a:r>
            <a:r>
              <a:rPr u="sng">
                <a:hlinkClick r:id="rId4" invalidUrl="" action="" tgtFrame="" tooltip="" history="1" highlightClick="0" endSnd="0"/>
              </a:rPr>
              <a:t>https://codimd.ietf.org/notes-ietf-108-asdf</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0" name="Why standardize at all?"/>
          <p:cNvSpPr txBox="1"/>
          <p:nvPr>
            <p:ph type="title"/>
          </p:nvPr>
        </p:nvSpPr>
        <p:spPr>
          <a:prstGeom prst="rect">
            <a:avLst/>
          </a:prstGeom>
        </p:spPr>
        <p:txBody>
          <a:bodyPr/>
          <a:lstStyle/>
          <a:p>
            <a:pPr/>
            <a:r>
              <a:t>Why standardize at all?</a:t>
            </a:r>
          </a:p>
        </p:txBody>
      </p:sp>
      <p:sp>
        <p:nvSpPr>
          <p:cNvPr id="441" name="OneDM contributors need stable, well-defined format specification…"/>
          <p:cNvSpPr txBox="1"/>
          <p:nvPr>
            <p:ph type="body" idx="1"/>
          </p:nvPr>
        </p:nvSpPr>
        <p:spPr>
          <a:prstGeom prst="rect">
            <a:avLst/>
          </a:prstGeom>
        </p:spPr>
        <p:txBody>
          <a:bodyPr/>
          <a:lstStyle/>
          <a:p>
            <a:pPr/>
            <a:r>
              <a:t>OneDM contributors need stable, well-defined format specification</a:t>
            </a:r>
          </a:p>
          <a:p>
            <a:pPr/>
            <a:r>
              <a:t>OneDM needs stable basis for its model harmonization efforts</a:t>
            </a:r>
          </a:p>
          <a:p>
            <a:pPr/>
            <a:r>
              <a:t>Tools implementers need a stable, well-defined format specification</a:t>
            </a:r>
          </a:p>
        </p:txBody>
      </p:sp>
      <p:sp>
        <p:nvSpPr>
          <p:cNvPr id="44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4" name="Why standardize in IETF"/>
          <p:cNvSpPr txBox="1"/>
          <p:nvPr>
            <p:ph type="title"/>
          </p:nvPr>
        </p:nvSpPr>
        <p:spPr>
          <a:prstGeom prst="rect">
            <a:avLst/>
          </a:prstGeom>
        </p:spPr>
        <p:txBody>
          <a:bodyPr/>
          <a:lstStyle/>
          <a:p>
            <a:pPr/>
            <a:r>
              <a:t>Why standardize in IETF</a:t>
            </a:r>
          </a:p>
        </p:txBody>
      </p:sp>
      <p:sp>
        <p:nvSpPr>
          <p:cNvPr id="445" name="IETF has a vendor-neutral process that tends to result in high-quality specifications…"/>
          <p:cNvSpPr txBox="1"/>
          <p:nvPr>
            <p:ph type="body" idx="1"/>
          </p:nvPr>
        </p:nvSpPr>
        <p:spPr>
          <a:prstGeom prst="rect">
            <a:avLst/>
          </a:prstGeom>
        </p:spPr>
        <p:txBody>
          <a:bodyPr/>
          <a:lstStyle/>
          <a:p>
            <a:pPr/>
            <a:r>
              <a:t>IETF has a vendor-neutral process</a:t>
            </a:r>
            <a:br/>
            <a:r>
              <a:t>that tends to result in high-quality specifications</a:t>
            </a:r>
          </a:p>
          <a:p>
            <a:pPr/>
            <a:r>
              <a:t>Ecosystem SDOs are used to base their work on IETF specifications; </a:t>
            </a:r>
            <a:br/>
            <a:r>
              <a:t>they really trust the IETF to do the job right</a:t>
            </a:r>
          </a:p>
          <a:p>
            <a:pPr/>
            <a:r>
              <a:t>IETF has some experience with domain specific data modeling</a:t>
            </a:r>
            <a:br/>
            <a:r>
              <a:t>(area-of-application oriented)</a:t>
            </a:r>
          </a:p>
        </p:txBody>
      </p:sp>
      <p:sp>
        <p:nvSpPr>
          <p:cNvPr id="44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8" name="What would an ASDF WG do"/>
          <p:cNvSpPr txBox="1"/>
          <p:nvPr>
            <p:ph type="title"/>
          </p:nvPr>
        </p:nvSpPr>
        <p:spPr>
          <a:prstGeom prst="rect">
            <a:avLst/>
          </a:prstGeom>
        </p:spPr>
        <p:txBody>
          <a:bodyPr/>
          <a:lstStyle/>
          <a:p>
            <a:pPr/>
            <a:r>
              <a:t>What would an ASDF WG do</a:t>
            </a:r>
          </a:p>
        </p:txBody>
      </p:sp>
      <p:sp>
        <p:nvSpPr>
          <p:cNvPr id="449" name="Focus on SDF specification (only deliverable)…"/>
          <p:cNvSpPr txBox="1"/>
          <p:nvPr>
            <p:ph type="body" idx="1"/>
          </p:nvPr>
        </p:nvSpPr>
        <p:spPr>
          <a:prstGeom prst="rect">
            <a:avLst/>
          </a:prstGeom>
        </p:spPr>
        <p:txBody>
          <a:bodyPr/>
          <a:lstStyle/>
          <a:p>
            <a:pPr/>
            <a:r>
              <a:t>Focus on SDF specification (only deliverable)</a:t>
            </a:r>
          </a:p>
          <a:p>
            <a:pPr/>
            <a:r>
              <a:t>Ensure that normative dependencies are stable, </a:t>
            </a:r>
            <a:br/>
            <a:r>
              <a:t>or customize them for inclusion in SDF specification</a:t>
            </a:r>
          </a:p>
          <a:p>
            <a:pPr/>
            <a:r>
              <a:t>Work with OneDM, IoT data model SDOs, and IoT vendors</a:t>
            </a:r>
          </a:p>
          <a:p>
            <a:pPr/>
            <a:r>
              <a:t>Deliver SDF format specification RFC (standards-track)</a:t>
            </a:r>
          </a:p>
        </p:txBody>
      </p:sp>
      <p:sp>
        <p:nvSpPr>
          <p:cNvPr id="45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4" name="Clarifying questions"/>
          <p:cNvSpPr txBox="1"/>
          <p:nvPr>
            <p:ph type="title"/>
          </p:nvPr>
        </p:nvSpPr>
        <p:spPr>
          <a:prstGeom prst="rect">
            <a:avLst/>
          </a:prstGeom>
        </p:spPr>
        <p:txBody>
          <a:bodyPr/>
          <a:lstStyle/>
          <a:p>
            <a:pPr/>
            <a:r>
              <a:t>Clarifying questions</a:t>
            </a:r>
          </a:p>
        </p:txBody>
      </p:sp>
      <p:sp>
        <p:nvSpPr>
          <p:cNvPr id="455" name="Double-click to edit"/>
          <p:cNvSpPr txBox="1"/>
          <p:nvPr>
            <p:ph type="body" idx="1"/>
          </p:nvPr>
        </p:nvSpPr>
        <p:spPr>
          <a:prstGeom prst="rect">
            <a:avLst/>
          </a:prstGeom>
        </p:spPr>
        <p:txBody>
          <a:bodyPr/>
          <a:lstStyle/>
          <a:p>
            <a:pPr/>
          </a:p>
        </p:txBody>
      </p:sp>
      <p:sp>
        <p:nvSpPr>
          <p:cNvPr id="45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8" name="Notes from the ecosystems"/>
          <p:cNvSpPr txBox="1"/>
          <p:nvPr>
            <p:ph type="ctrTitle"/>
          </p:nvPr>
        </p:nvSpPr>
        <p:spPr>
          <a:prstGeom prst="rect">
            <a:avLst/>
          </a:prstGeom>
        </p:spPr>
        <p:txBody>
          <a:bodyPr/>
          <a:lstStyle/>
          <a:p>
            <a:pPr/>
            <a:r>
              <a:t>Notes from the ecosystems</a:t>
            </a:r>
          </a:p>
        </p:txBody>
      </p:sp>
      <p:sp>
        <p:nvSpPr>
          <p:cNvPr id="459" name="Double-click to edit"/>
          <p:cNvSpPr txBox="1"/>
          <p:nvPr>
            <p:ph type="subTitle" sz="quarter" idx="1"/>
          </p:nvPr>
        </p:nvSpPr>
        <p:spPr>
          <a:prstGeom prst="rect">
            <a:avLst/>
          </a:prstGeom>
        </p:spPr>
        <p:txBody>
          <a:bodyPr/>
          <a:lstStyle/>
          <a:p>
            <a:pPr/>
          </a:p>
        </p:txBody>
      </p:sp>
      <p:sp>
        <p:nvSpPr>
          <p:cNvPr id="46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462" name="example.org perspective (template slide)"/>
          <p:cNvSpPr txBox="1"/>
          <p:nvPr>
            <p:ph type="title"/>
          </p:nvPr>
        </p:nvSpPr>
        <p:spPr>
          <a:prstGeom prst="rect">
            <a:avLst/>
          </a:prstGeom>
        </p:spPr>
        <p:txBody>
          <a:bodyPr/>
          <a:lstStyle/>
          <a:p>
            <a:pPr/>
            <a:r>
              <a:rPr u="sng">
                <a:hlinkClick r:id="rId2" invalidUrl="" action="" tgtFrame="" tooltip="" history="1" highlightClick="0" endSnd="0"/>
              </a:rPr>
              <a:t>example.org</a:t>
            </a:r>
            <a:r>
              <a:t> perspective</a:t>
            </a:r>
            <a:br/>
            <a:r>
              <a:t>(template slide)</a:t>
            </a:r>
          </a:p>
        </p:txBody>
      </p:sp>
      <p:sp>
        <p:nvSpPr>
          <p:cNvPr id="463" name="Mona Lisa, secretary general of slide-making…"/>
          <p:cNvSpPr txBox="1"/>
          <p:nvPr>
            <p:ph type="body" sz="quarter" idx="1"/>
          </p:nvPr>
        </p:nvSpPr>
        <p:spPr>
          <a:prstGeom prst="rect">
            <a:avLst/>
          </a:prstGeom>
        </p:spPr>
        <p:txBody>
          <a:bodyPr/>
          <a:lstStyle/>
          <a:p>
            <a:pPr defTabSz="1810511">
              <a:defRPr sz="6336"/>
            </a:pPr>
            <a:r>
              <a:t>Mona Lisa, secretary general of slide-making</a:t>
            </a:r>
          </a:p>
          <a:p>
            <a:pPr defTabSz="1810511">
              <a:defRPr sz="6336"/>
            </a:pPr>
            <a:r>
              <a:t>(who is speaking, role in SDO/Vendor;</a:t>
            </a:r>
          </a:p>
          <a:p>
            <a:pPr defTabSz="1810511">
              <a:defRPr sz="6336"/>
            </a:pPr>
            <a:r>
              <a:t>Please replace photo :-)</a:t>
            </a:r>
          </a:p>
        </p:txBody>
      </p:sp>
      <p:sp>
        <p:nvSpPr>
          <p:cNvPr id="464" name="Slide Number"/>
          <p:cNvSpPr txBox="1"/>
          <p:nvPr>
            <p:ph type="sldNum" sz="quarter" idx="2"/>
          </p:nvPr>
        </p:nvSpPr>
        <p:spPr>
          <a:xfrm>
            <a:off x="22811015" y="12802238"/>
            <a:ext cx="353786" cy="55118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465" name="322px-Mona_Lisa,_by_Leonardo_da_Vinci,_from_C2RMF_retouched.jpg" descr="322px-Mona_Lisa,_by_Leonardo_da_Vinci,_from_C2RMF_retouched.jpg"/>
          <p:cNvPicPr>
            <a:picLocks noChangeAspect="1"/>
          </p:cNvPicPr>
          <p:nvPr/>
        </p:nvPicPr>
        <p:blipFill>
          <a:blip r:embed="rId3">
            <a:extLst/>
          </a:blip>
          <a:stretch>
            <a:fillRect/>
          </a:stretch>
        </p:blipFill>
        <p:spPr>
          <a:xfrm>
            <a:off x="20108690" y="182827"/>
            <a:ext cx="4089401" cy="6096001"/>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7" name="OMA (DMSE, IPSO) perspective"/>
          <p:cNvSpPr txBox="1"/>
          <p:nvPr>
            <p:ph type="title"/>
          </p:nvPr>
        </p:nvSpPr>
        <p:spPr>
          <a:prstGeom prst="rect">
            <a:avLst/>
          </a:prstGeom>
        </p:spPr>
        <p:txBody>
          <a:bodyPr/>
          <a:lstStyle/>
          <a:p>
            <a:pPr/>
            <a:r>
              <a:t>OMA (DMSE, IPSO)</a:t>
            </a:r>
            <a:br/>
            <a:r>
              <a:t>perspective</a:t>
            </a:r>
          </a:p>
        </p:txBody>
      </p:sp>
      <p:sp>
        <p:nvSpPr>
          <p:cNvPr id="468" name="Alan Soloway, OMA Board of Directors"/>
          <p:cNvSpPr txBox="1"/>
          <p:nvPr>
            <p:ph type="body" sz="quarter" idx="1"/>
          </p:nvPr>
        </p:nvSpPr>
        <p:spPr>
          <a:prstGeom prst="rect">
            <a:avLst/>
          </a:prstGeom>
        </p:spPr>
        <p:txBody>
          <a:bodyPr/>
          <a:lstStyle/>
          <a:p>
            <a:pPr/>
            <a:r>
              <a:t>Alan Soloway, OMA Board of Directors</a:t>
            </a:r>
          </a:p>
        </p:txBody>
      </p:sp>
      <p:sp>
        <p:nvSpPr>
          <p:cNvPr id="46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470" name="unknown.jpg" descr="unknown.jpg"/>
          <p:cNvPicPr>
            <a:picLocks noChangeAspect="1"/>
          </p:cNvPicPr>
          <p:nvPr/>
        </p:nvPicPr>
        <p:blipFill>
          <a:blip r:embed="rId2">
            <a:extLst/>
          </a:blip>
          <a:srcRect l="12023" t="0" r="0" b="0"/>
          <a:stretch>
            <a:fillRect/>
          </a:stretch>
        </p:blipFill>
        <p:spPr>
          <a:xfrm>
            <a:off x="19956841" y="-28210"/>
            <a:ext cx="5139595" cy="5842001"/>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473" name="Image" descr="Image"/>
          <p:cNvPicPr>
            <a:picLocks noChangeAspect="1"/>
          </p:cNvPicPr>
          <p:nvPr/>
        </p:nvPicPr>
        <p:blipFill>
          <a:blip r:embed="rId2">
            <a:extLst/>
          </a:blip>
          <a:stretch>
            <a:fillRect/>
          </a:stretch>
        </p:blipFill>
        <p:spPr>
          <a:xfrm>
            <a:off x="3166171" y="217911"/>
            <a:ext cx="18051658" cy="12700001"/>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5" name="“OMA SpecWorks acknowledges that achieving interoperability across ecosystems is key for accelerating the adoption and deployment of successful IoT solutions and endorses the work done in the One Data Model liaison group to address the challenges for int"/>
          <p:cNvSpPr txBox="1"/>
          <p:nvPr>
            <p:ph type="body" idx="1"/>
          </p:nvPr>
        </p:nvSpPr>
        <p:spPr>
          <a:prstGeom prst="rect">
            <a:avLst/>
          </a:prstGeom>
        </p:spPr>
        <p:txBody>
          <a:bodyPr/>
          <a:lstStyle/>
          <a:p>
            <a:pPr/>
            <a:r>
              <a:t>“OMA SpecWorks acknowledges that achieving interoperability across ecosystems is </a:t>
            </a:r>
            <a:r>
              <a:rPr b="1"/>
              <a:t>key for accelerating the adoption</a:t>
            </a:r>
            <a:r>
              <a:t> and deployment of successful IoT solutions and endorses the work done in the One Data Model liaison group to address the challenges for interoperability. OMA SpecWorks </a:t>
            </a:r>
            <a:r>
              <a:rPr b="1"/>
              <a:t>has already contributed</a:t>
            </a:r>
            <a:r>
              <a:t> all the objects created in the IPSO Working Group to the OneDM experimental playground and plans to submit future versions of the IPSO objects as stable OneDM definitions. We are looking forward to </a:t>
            </a:r>
            <a:r>
              <a:rPr b="1"/>
              <a:t>continue working</a:t>
            </a:r>
            <a:r>
              <a:t> with the OneDM liaison group to further facilitate interoperability of OMA SpecWorks technologies with other IoT ecosystems.”</a:t>
            </a:r>
          </a:p>
          <a:p>
            <a:pPr/>
            <a:r>
              <a:t>Note that OMA SpecWorks has adopted the BSD 3-clause license for this.</a:t>
            </a:r>
          </a:p>
        </p:txBody>
      </p:sp>
      <p:sp>
        <p:nvSpPr>
          <p:cNvPr id="47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79" name="http://wishi.nomadiclab.com:8084/odm"/>
          <p:cNvSpPr txBox="1"/>
          <p:nvPr/>
        </p:nvSpPr>
        <p:spPr>
          <a:xfrm>
            <a:off x="17319877" y="13037462"/>
            <a:ext cx="6812281" cy="5481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a:solidFill>
                  <a:srgbClr val="2481CC"/>
                </a:solidFill>
              </a:defRPr>
            </a:lvl1pPr>
          </a:lstStyle>
          <a:p>
            <a:pPr/>
            <a:r>
              <a:t>http://wishi.nomadiclab.com:8084/odm</a:t>
            </a:r>
          </a:p>
        </p:txBody>
      </p:sp>
      <p:pic>
        <p:nvPicPr>
          <p:cNvPr id="480" name="unknown.png" descr="unknown.png"/>
          <p:cNvPicPr>
            <a:picLocks noChangeAspect="1"/>
          </p:cNvPicPr>
          <p:nvPr/>
        </p:nvPicPr>
        <p:blipFill>
          <a:blip r:embed="rId2">
            <a:extLst/>
          </a:blip>
          <a:srcRect l="0" t="0" r="0" b="0"/>
          <a:stretch>
            <a:fillRect/>
          </a:stretch>
        </p:blipFill>
        <p:spPr>
          <a:xfrm>
            <a:off x="1641487" y="204431"/>
            <a:ext cx="21101026" cy="12766039"/>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9" name="Google Shape;69;p12"/>
          <p:cNvSpPr txBox="1"/>
          <p:nvPr>
            <p:ph type="title"/>
          </p:nvPr>
        </p:nvSpPr>
        <p:spPr>
          <a:xfrm>
            <a:off x="3851850" y="43599"/>
            <a:ext cx="17046000" cy="1607402"/>
          </a:xfrm>
          <a:prstGeom prst="rect">
            <a:avLst/>
          </a:prstGeom>
        </p:spPr>
        <p:txBody>
          <a:bodyPr anchor="b"/>
          <a:lstStyle>
            <a:lvl1pPr>
              <a:defRPr sz="4800"/>
            </a:lvl1pPr>
          </a:lstStyle>
          <a:p>
            <a:pPr/>
            <a:r>
              <a:t>Note Well</a:t>
            </a:r>
          </a:p>
        </p:txBody>
      </p:sp>
      <p:sp>
        <p:nvSpPr>
          <p:cNvPr id="270" name="Google Shape;70;p12"/>
          <p:cNvSpPr txBox="1"/>
          <p:nvPr>
            <p:ph type="body" idx="4294967295"/>
          </p:nvPr>
        </p:nvSpPr>
        <p:spPr>
          <a:xfrm>
            <a:off x="3851850" y="1786017"/>
            <a:ext cx="16680300" cy="11757631"/>
          </a:xfrm>
          <a:prstGeom prst="rect">
            <a:avLst/>
          </a:prstGeom>
        </p:spPr>
        <p:txBody>
          <a:bodyPr lIns="182849" tIns="182849" rIns="182849" bIns="182849" anchor="t"/>
          <a:lstStyle/>
          <a:p>
            <a:pPr marL="0" indent="0" defTabSz="1828800">
              <a:lnSpc>
                <a:spcPct val="115000"/>
              </a:lnSpc>
              <a:spcBef>
                <a:spcPts val="0"/>
              </a:spcBef>
              <a:buClr>
                <a:srgbClr val="737373"/>
              </a:buClr>
              <a:buSzTx/>
              <a:buFont typeface="Helvetica"/>
              <a:buNone/>
              <a:defRPr sz="2600">
                <a:solidFill>
                  <a:srgbClr val="434343"/>
                </a:solidFill>
                <a:latin typeface="Montserrat"/>
                <a:ea typeface="Montserrat"/>
                <a:cs typeface="Montserrat"/>
                <a:sym typeface="Montserrat"/>
              </a:defRPr>
            </a:pPr>
            <a:r>
              <a:t>This is a reminder of IETF policies in effect on various topics such as patents or code of conduct. It is only meant to point you in the right direction. Exceptions may apply. The IETF's patent policy and the definition of an IETF "contribution" and "participation" are set forth in BCP 79; please read it carefully.</a:t>
            </a:r>
          </a:p>
          <a:p>
            <a:pPr marL="0" indent="0" defTabSz="1828800">
              <a:lnSpc>
                <a:spcPct val="115000"/>
              </a:lnSpc>
              <a:spcBef>
                <a:spcPts val="1200"/>
              </a:spcBef>
              <a:buClr>
                <a:srgbClr val="737373"/>
              </a:buClr>
              <a:buSzTx/>
              <a:buFont typeface="Helvetica"/>
              <a:buNone/>
              <a:defRPr sz="2600">
                <a:solidFill>
                  <a:srgbClr val="434343"/>
                </a:solidFill>
                <a:latin typeface="Montserrat"/>
                <a:ea typeface="Montserrat"/>
                <a:cs typeface="Montserrat"/>
                <a:sym typeface="Montserrat"/>
              </a:defRPr>
            </a:pPr>
            <a:r>
              <a:t>As a reminder:</a:t>
            </a:r>
          </a:p>
          <a:p>
            <a:pPr marL="755650" indent="-596900" defTabSz="1828800">
              <a:lnSpc>
                <a:spcPct val="115000"/>
              </a:lnSpc>
              <a:spcBef>
                <a:spcPts val="1200"/>
              </a:spcBef>
              <a:buClr>
                <a:srgbClr val="434343"/>
              </a:buClr>
              <a:buSzPts val="2600"/>
              <a:buFont typeface="Helvetica"/>
              <a:buChar char="●"/>
              <a:defRPr sz="2600">
                <a:solidFill>
                  <a:srgbClr val="434343"/>
                </a:solidFill>
                <a:latin typeface="Montserrat"/>
                <a:ea typeface="Montserrat"/>
                <a:cs typeface="Montserrat"/>
                <a:sym typeface="Montserrat"/>
              </a:defRPr>
            </a:pPr>
            <a:r>
              <a:t>By participating in the IETF, you agree to follow IETF processes and policies.</a:t>
            </a:r>
          </a:p>
          <a:p>
            <a:pPr marL="755650" indent="-596900" defTabSz="1828800">
              <a:lnSpc>
                <a:spcPct val="115000"/>
              </a:lnSpc>
              <a:spcBef>
                <a:spcPts val="400"/>
              </a:spcBef>
              <a:buClr>
                <a:srgbClr val="434343"/>
              </a:buClr>
              <a:buSzPts val="2600"/>
              <a:buFont typeface="Helvetica"/>
              <a:buChar char="●"/>
              <a:defRPr sz="2600">
                <a:solidFill>
                  <a:srgbClr val="434343"/>
                </a:solidFill>
                <a:latin typeface="Montserrat"/>
                <a:ea typeface="Montserrat"/>
                <a:cs typeface="Montserrat"/>
                <a:sym typeface="Montserrat"/>
              </a:defRPr>
            </a:pPr>
            <a:r>
              <a:t>If you are aware that any IETF contribution is covered by patents or patent applications that are owned or controlled by you or your sponsor, you must disclose that fact, or not participate in the discussion.</a:t>
            </a:r>
          </a:p>
          <a:p>
            <a:pPr marL="755650" indent="-596900" defTabSz="1828800">
              <a:lnSpc>
                <a:spcPct val="115000"/>
              </a:lnSpc>
              <a:spcBef>
                <a:spcPts val="400"/>
              </a:spcBef>
              <a:buClr>
                <a:srgbClr val="434343"/>
              </a:buClr>
              <a:buSzPts val="2600"/>
              <a:buFont typeface="Helvetica"/>
              <a:buChar char="●"/>
              <a:defRPr sz="2600">
                <a:solidFill>
                  <a:srgbClr val="434343"/>
                </a:solidFill>
                <a:latin typeface="Montserrat"/>
                <a:ea typeface="Montserrat"/>
                <a:cs typeface="Montserrat"/>
                <a:sym typeface="Montserrat"/>
              </a:defRPr>
            </a:pPr>
            <a:r>
              <a:t>As a participant in or attendee to any IETF activity you acknowledge that written, audio, video, and photographic records of meetings may be made public.</a:t>
            </a:r>
          </a:p>
          <a:p>
            <a:pPr marL="755650" indent="-596900" defTabSz="1828800">
              <a:lnSpc>
                <a:spcPct val="115000"/>
              </a:lnSpc>
              <a:spcBef>
                <a:spcPts val="400"/>
              </a:spcBef>
              <a:buClr>
                <a:srgbClr val="434343"/>
              </a:buClr>
              <a:buSzPts val="2600"/>
              <a:buFont typeface="Helvetica"/>
              <a:buChar char="●"/>
              <a:defRPr sz="2600">
                <a:solidFill>
                  <a:srgbClr val="434343"/>
                </a:solidFill>
                <a:latin typeface="Montserrat"/>
                <a:ea typeface="Montserrat"/>
                <a:cs typeface="Montserrat"/>
                <a:sym typeface="Montserrat"/>
              </a:defRPr>
            </a:pPr>
            <a:r>
              <a:t>Personal information that you provide to IETF will be handled in accordance with the IETF Privacy Statement.</a:t>
            </a:r>
          </a:p>
          <a:p>
            <a:pPr marL="755650" indent="-596900" defTabSz="1828800">
              <a:lnSpc>
                <a:spcPct val="115000"/>
              </a:lnSpc>
              <a:spcBef>
                <a:spcPts val="400"/>
              </a:spcBef>
              <a:buClr>
                <a:srgbClr val="434343"/>
              </a:buClr>
              <a:buSzPts val="2600"/>
              <a:buFont typeface="Helvetica"/>
              <a:buChar char="●"/>
              <a:defRPr sz="2600">
                <a:solidFill>
                  <a:srgbClr val="434343"/>
                </a:solidFill>
                <a:latin typeface="Montserrat"/>
                <a:ea typeface="Montserrat"/>
                <a:cs typeface="Montserrat"/>
                <a:sym typeface="Montserrat"/>
              </a:defRPr>
            </a:pPr>
            <a:r>
              <a:t>As a participant or attendee, you agree to work respectfully with other participants; please contact the ombudsteam (</a:t>
            </a:r>
            <a:r>
              <a:rPr u="sng">
                <a:solidFill>
                  <a:srgbClr val="4FC3F7"/>
                </a:solidFill>
                <a:uFill>
                  <a:solidFill>
                    <a:srgbClr val="4FC3F7"/>
                  </a:solidFill>
                </a:uFill>
                <a:hlinkClick r:id="rId2" invalidUrl="" action="" tgtFrame="" tooltip="" history="1" highlightClick="0" endSnd="0"/>
              </a:rPr>
              <a:t>https://www.ietf.org/contact/ombudsteam/</a:t>
            </a:r>
            <a:r>
              <a:t>) if you have questions or concerns about this.</a:t>
            </a:r>
          </a:p>
          <a:p>
            <a:pPr marL="0" indent="0" defTabSz="1828800">
              <a:spcBef>
                <a:spcPts val="400"/>
              </a:spcBef>
              <a:buClr>
                <a:srgbClr val="737373"/>
              </a:buClr>
              <a:buSzTx/>
              <a:buFont typeface="Helvetica"/>
              <a:buNone/>
              <a:defRPr sz="2600">
                <a:solidFill>
                  <a:srgbClr val="434343"/>
                </a:solidFill>
                <a:latin typeface="Montserrat"/>
                <a:ea typeface="Montserrat"/>
                <a:cs typeface="Montserrat"/>
                <a:sym typeface="Montserrat"/>
              </a:defRPr>
            </a:pPr>
            <a:br/>
            <a:r>
              <a:t>Definitive information is in the documents listed below and other IETF BCPs. For advice, please talk to WG chairs or ADs:</a:t>
            </a:r>
          </a:p>
          <a:p>
            <a:pPr marL="755650" indent="-596900" defTabSz="1828800">
              <a:lnSpc>
                <a:spcPct val="115000"/>
              </a:lnSpc>
              <a:spcBef>
                <a:spcPts val="1200"/>
              </a:spcBef>
              <a:buClr>
                <a:srgbClr val="434343"/>
              </a:buClr>
              <a:buSzPts val="2600"/>
              <a:buFont typeface="Helvetica"/>
              <a:buChar char="●"/>
              <a:defRPr sz="2600">
                <a:solidFill>
                  <a:srgbClr val="434343"/>
                </a:solidFill>
                <a:latin typeface="Montserrat"/>
                <a:ea typeface="Montserrat"/>
                <a:cs typeface="Montserrat"/>
                <a:sym typeface="Montserrat"/>
              </a:defRPr>
            </a:pPr>
            <a:r>
              <a:rPr u="sng">
                <a:solidFill>
                  <a:srgbClr val="4FC3F7"/>
                </a:solidFill>
                <a:uFill>
                  <a:solidFill>
                    <a:srgbClr val="4FC3F7"/>
                  </a:solidFill>
                </a:uFill>
                <a:hlinkClick r:id="rId3" invalidUrl="" action="" tgtFrame="" tooltip="" history="1" highlightClick="0" endSnd="0"/>
              </a:rPr>
              <a:t>BCP 9</a:t>
            </a:r>
            <a:r>
              <a:t> (Internet Standards Process)</a:t>
            </a:r>
          </a:p>
          <a:p>
            <a:pPr marL="755650" indent="-596900" defTabSz="1828800">
              <a:lnSpc>
                <a:spcPct val="115000"/>
              </a:lnSpc>
              <a:spcBef>
                <a:spcPts val="0"/>
              </a:spcBef>
              <a:buClr>
                <a:srgbClr val="434343"/>
              </a:buClr>
              <a:buSzPts val="2600"/>
              <a:buFont typeface="Helvetica"/>
              <a:buChar char="●"/>
              <a:defRPr sz="2600">
                <a:solidFill>
                  <a:srgbClr val="434343"/>
                </a:solidFill>
                <a:latin typeface="Montserrat"/>
                <a:ea typeface="Montserrat"/>
                <a:cs typeface="Montserrat"/>
                <a:sym typeface="Montserrat"/>
              </a:defRPr>
            </a:pPr>
            <a:r>
              <a:rPr u="sng">
                <a:solidFill>
                  <a:srgbClr val="4FC3F7"/>
                </a:solidFill>
                <a:uFill>
                  <a:solidFill>
                    <a:srgbClr val="4FC3F7"/>
                  </a:solidFill>
                </a:uFill>
                <a:hlinkClick r:id="rId4" invalidUrl="" action="" tgtFrame="" tooltip="" history="1" highlightClick="0" endSnd="0"/>
              </a:rPr>
              <a:t>BCP 25</a:t>
            </a:r>
            <a:r>
              <a:t> (Working Group processes)</a:t>
            </a:r>
          </a:p>
          <a:p>
            <a:pPr marL="755650" indent="-596900" defTabSz="1828800">
              <a:lnSpc>
                <a:spcPct val="115000"/>
              </a:lnSpc>
              <a:spcBef>
                <a:spcPts val="0"/>
              </a:spcBef>
              <a:buClr>
                <a:srgbClr val="434343"/>
              </a:buClr>
              <a:buSzPts val="2600"/>
              <a:buFont typeface="Helvetica"/>
              <a:buChar char="●"/>
              <a:defRPr sz="2600">
                <a:solidFill>
                  <a:srgbClr val="434343"/>
                </a:solidFill>
                <a:latin typeface="Montserrat"/>
                <a:ea typeface="Montserrat"/>
                <a:cs typeface="Montserrat"/>
                <a:sym typeface="Montserrat"/>
              </a:defRPr>
            </a:pPr>
            <a:r>
              <a:rPr u="sng">
                <a:solidFill>
                  <a:srgbClr val="4FC3F7"/>
                </a:solidFill>
                <a:uFill>
                  <a:solidFill>
                    <a:srgbClr val="4FC3F7"/>
                  </a:solidFill>
                </a:uFill>
                <a:hlinkClick r:id="rId4" invalidUrl="" action="" tgtFrame="" tooltip="" history="1" highlightClick="0" endSnd="0"/>
              </a:rPr>
              <a:t>BCP 25</a:t>
            </a:r>
            <a:r>
              <a:t> (Anti-Harassment Procedures) </a:t>
            </a:r>
          </a:p>
          <a:p>
            <a:pPr marL="755650" indent="-596900" defTabSz="1828800">
              <a:lnSpc>
                <a:spcPct val="115000"/>
              </a:lnSpc>
              <a:spcBef>
                <a:spcPts val="0"/>
              </a:spcBef>
              <a:buClr>
                <a:srgbClr val="434343"/>
              </a:buClr>
              <a:buSzPts val="2600"/>
              <a:buFont typeface="Helvetica"/>
              <a:buChar char="●"/>
              <a:defRPr sz="2600">
                <a:solidFill>
                  <a:srgbClr val="434343"/>
                </a:solidFill>
                <a:latin typeface="Montserrat"/>
                <a:ea typeface="Montserrat"/>
                <a:cs typeface="Montserrat"/>
                <a:sym typeface="Montserrat"/>
              </a:defRPr>
            </a:pPr>
            <a:r>
              <a:rPr u="sng">
                <a:solidFill>
                  <a:srgbClr val="4FC3F7"/>
                </a:solidFill>
                <a:uFill>
                  <a:solidFill>
                    <a:srgbClr val="4FC3F7"/>
                  </a:solidFill>
                </a:uFill>
                <a:hlinkClick r:id="rId5" invalidUrl="" action="" tgtFrame="" tooltip="" history="1" highlightClick="0" endSnd="0"/>
              </a:rPr>
              <a:t>BCP 54</a:t>
            </a:r>
            <a:r>
              <a:t> (Code of Conduct)</a:t>
            </a:r>
          </a:p>
          <a:p>
            <a:pPr marL="755650" indent="-596900" defTabSz="1828800">
              <a:lnSpc>
                <a:spcPct val="115000"/>
              </a:lnSpc>
              <a:spcBef>
                <a:spcPts val="0"/>
              </a:spcBef>
              <a:buClr>
                <a:srgbClr val="434343"/>
              </a:buClr>
              <a:buSzPts val="2600"/>
              <a:buFont typeface="Helvetica"/>
              <a:buChar char="●"/>
              <a:defRPr sz="2600">
                <a:solidFill>
                  <a:srgbClr val="434343"/>
                </a:solidFill>
                <a:latin typeface="Montserrat"/>
                <a:ea typeface="Montserrat"/>
                <a:cs typeface="Montserrat"/>
                <a:sym typeface="Montserrat"/>
              </a:defRPr>
            </a:pPr>
            <a:r>
              <a:rPr u="sng">
                <a:solidFill>
                  <a:srgbClr val="4FC3F7"/>
                </a:solidFill>
                <a:uFill>
                  <a:solidFill>
                    <a:srgbClr val="4FC3F7"/>
                  </a:solidFill>
                </a:uFill>
                <a:hlinkClick r:id="rId6" invalidUrl="" action="" tgtFrame="" tooltip="" history="1" highlightClick="0" endSnd="0"/>
              </a:rPr>
              <a:t>BCP 78</a:t>
            </a:r>
            <a:r>
              <a:t> (Copyright)</a:t>
            </a:r>
          </a:p>
          <a:p>
            <a:pPr marL="755650" indent="-596900" defTabSz="1828800">
              <a:lnSpc>
                <a:spcPct val="115000"/>
              </a:lnSpc>
              <a:spcBef>
                <a:spcPts val="0"/>
              </a:spcBef>
              <a:buClr>
                <a:srgbClr val="434343"/>
              </a:buClr>
              <a:buSzPts val="2600"/>
              <a:buFont typeface="Helvetica"/>
              <a:buChar char="●"/>
              <a:defRPr sz="2600">
                <a:solidFill>
                  <a:srgbClr val="434343"/>
                </a:solidFill>
                <a:latin typeface="Montserrat"/>
                <a:ea typeface="Montserrat"/>
                <a:cs typeface="Montserrat"/>
                <a:sym typeface="Montserrat"/>
              </a:defRPr>
            </a:pPr>
            <a:r>
              <a:rPr u="sng">
                <a:solidFill>
                  <a:srgbClr val="4FC3F7"/>
                </a:solidFill>
                <a:uFill>
                  <a:solidFill>
                    <a:srgbClr val="4FC3F7"/>
                  </a:solidFill>
                </a:uFill>
                <a:hlinkClick r:id="rId7" invalidUrl="" action="" tgtFrame="" tooltip="" history="1" highlightClick="0" endSnd="0"/>
              </a:rPr>
              <a:t>BCP 79</a:t>
            </a:r>
            <a:r>
              <a:t> (Patents, Participation)</a:t>
            </a:r>
          </a:p>
          <a:p>
            <a:pPr marL="755650" indent="-596900" defTabSz="1828800">
              <a:lnSpc>
                <a:spcPct val="115000"/>
              </a:lnSpc>
              <a:spcBef>
                <a:spcPts val="0"/>
              </a:spcBef>
              <a:buClr>
                <a:srgbClr val="434343"/>
              </a:buClr>
              <a:buSzPts val="2600"/>
              <a:buFont typeface="Helvetica"/>
              <a:buChar char="●"/>
              <a:defRPr sz="2600">
                <a:solidFill>
                  <a:srgbClr val="434343"/>
                </a:solidFill>
                <a:latin typeface="Montserrat"/>
                <a:ea typeface="Montserrat"/>
                <a:cs typeface="Montserrat"/>
                <a:sym typeface="Montserrat"/>
              </a:defRPr>
            </a:pPr>
            <a:r>
              <a:rPr u="sng">
                <a:solidFill>
                  <a:srgbClr val="4FC3F7"/>
                </a:solidFill>
                <a:uFill>
                  <a:solidFill>
                    <a:srgbClr val="4FC3F7"/>
                  </a:solidFill>
                </a:uFill>
                <a:hlinkClick r:id="rId8" invalidUrl="" action="" tgtFrame="" tooltip="" history="1" highlightClick="0" endSnd="0"/>
              </a:rPr>
              <a:t>https://www.ietf.org/privacy-policy/</a:t>
            </a:r>
            <a:r>
              <a:t>(Privacy Policy)</a:t>
            </a:r>
          </a:p>
        </p:txBody>
      </p:sp>
      <p:sp>
        <p:nvSpPr>
          <p:cNvPr id="271" name="Google Shape;71;p12"/>
          <p:cNvSpPr txBox="1"/>
          <p:nvPr>
            <p:ph type="sldNum" sz="quarter" idx="2"/>
          </p:nvPr>
        </p:nvSpPr>
        <p:spPr>
          <a:xfrm>
            <a:off x="3205577" y="12726768"/>
            <a:ext cx="491412" cy="607001"/>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2" name="Title 1"/>
          <p:cNvSpPr txBox="1"/>
          <p:nvPr>
            <p:ph type="title"/>
          </p:nvPr>
        </p:nvSpPr>
        <p:spPr>
          <a:prstGeom prst="rect">
            <a:avLst/>
          </a:prstGeom>
        </p:spPr>
        <p:txBody>
          <a:bodyPr/>
          <a:lstStyle/>
          <a:p>
            <a:pPr/>
            <a:r>
              <a:t>Zigbee Perspective</a:t>
            </a:r>
            <a:br/>
            <a:r>
              <a:rPr sz="7800"/>
              <a:t>Michael Koster</a:t>
            </a:r>
          </a:p>
        </p:txBody>
      </p:sp>
      <p:sp>
        <p:nvSpPr>
          <p:cNvPr id="483" name="Content Placeholder 2"/>
          <p:cNvSpPr txBox="1"/>
          <p:nvPr>
            <p:ph type="body" sz="half" idx="1"/>
          </p:nvPr>
        </p:nvSpPr>
        <p:spPr>
          <a:xfrm>
            <a:off x="4305300" y="3651250"/>
            <a:ext cx="9621716" cy="8702676"/>
          </a:xfrm>
          <a:prstGeom prst="rect">
            <a:avLst/>
          </a:prstGeom>
        </p:spPr>
        <p:txBody>
          <a:bodyPr anchor="ctr"/>
          <a:lstStyle/>
          <a:p>
            <a:pPr/>
            <a:r>
              <a:t>Board of Directors, Zigbee alliance</a:t>
            </a:r>
          </a:p>
          <a:p>
            <a:pPr/>
            <a:r>
              <a:t>Project CHIP Steering Committee </a:t>
            </a:r>
          </a:p>
          <a:p>
            <a:pPr/>
            <a:r>
              <a:t>Project CHIP Data Model Co-Lead</a:t>
            </a:r>
          </a:p>
        </p:txBody>
      </p:sp>
      <p:pic>
        <p:nvPicPr>
          <p:cNvPr id="484" name="Picture 4" descr="Picture 4"/>
          <p:cNvPicPr>
            <a:picLocks noChangeAspect="1"/>
          </p:cNvPicPr>
          <p:nvPr/>
        </p:nvPicPr>
        <p:blipFill>
          <a:blip r:embed="rId2">
            <a:extLst/>
          </a:blip>
          <a:stretch>
            <a:fillRect/>
          </a:stretch>
        </p:blipFill>
        <p:spPr>
          <a:xfrm>
            <a:off x="14208369" y="1048850"/>
            <a:ext cx="6148049" cy="5814744"/>
          </a:xfrm>
          <a:prstGeom prst="rect">
            <a:avLst/>
          </a:prstGeom>
          <a:ln w="12700">
            <a:miter lim="400000"/>
          </a:ln>
        </p:spPr>
      </p:pic>
      <p:sp>
        <p:nvSpPr>
          <p:cNvPr id="48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7" name="Title 1"/>
          <p:cNvSpPr txBox="1"/>
          <p:nvPr>
            <p:ph type="title"/>
          </p:nvPr>
        </p:nvSpPr>
        <p:spPr>
          <a:prstGeom prst="rect">
            <a:avLst/>
          </a:prstGeom>
        </p:spPr>
        <p:txBody>
          <a:bodyPr/>
          <a:lstStyle/>
          <a:p>
            <a:pPr/>
            <a:r>
              <a:t>Zigbee Use Cases</a:t>
            </a:r>
          </a:p>
        </p:txBody>
      </p:sp>
      <p:sp>
        <p:nvSpPr>
          <p:cNvPr id="488" name="Content Placeholder 2"/>
          <p:cNvSpPr txBox="1"/>
          <p:nvPr>
            <p:ph type="body" idx="1"/>
          </p:nvPr>
        </p:nvSpPr>
        <p:spPr>
          <a:xfrm>
            <a:off x="4305300" y="3182326"/>
            <a:ext cx="15773400" cy="8702676"/>
          </a:xfrm>
          <a:prstGeom prst="rect">
            <a:avLst/>
          </a:prstGeom>
        </p:spPr>
        <p:txBody>
          <a:bodyPr/>
          <a:lstStyle/>
          <a:p>
            <a:pPr marL="443484" indent="-443484" defTabSz="1773936">
              <a:spcBef>
                <a:spcPts val="1900"/>
              </a:spcBef>
              <a:defRPr sz="5432"/>
            </a:pPr>
            <a:r>
              <a:t>Provide a tool-friendly developer entry point for defining new ZCL Clusters, custom Clusters, and for using Cluster definitions in applications</a:t>
            </a:r>
          </a:p>
          <a:p>
            <a:pPr marL="443484" indent="-443484" defTabSz="1773936">
              <a:spcBef>
                <a:spcPts val="1900"/>
              </a:spcBef>
              <a:defRPr sz="5432"/>
            </a:pPr>
            <a:r>
              <a:t>Public-facing format through which to publish the ZCL models under the BSD 3-Clause license and manage the broader public dissemination of the ZCL models</a:t>
            </a:r>
          </a:p>
          <a:p>
            <a:pPr marL="443484" indent="-443484" defTabSz="1773936">
              <a:spcBef>
                <a:spcPts val="1900"/>
              </a:spcBef>
              <a:defRPr sz="5432"/>
            </a:pPr>
            <a:r>
              <a:t>Use SDF to converge ZCL models across projects, CHIP, Zigbee Pro, and others as the Alliance grows</a:t>
            </a:r>
          </a:p>
          <a:p>
            <a:pPr lvl="1" marL="886968" indent="-443484" defTabSz="1773936">
              <a:spcBef>
                <a:spcPts val="900"/>
              </a:spcBef>
              <a:defRPr sz="4656"/>
            </a:pPr>
            <a:r>
              <a:t>Provide a consistent abstraction layer from which XML code for different stacks can be generated</a:t>
            </a:r>
          </a:p>
        </p:txBody>
      </p:sp>
      <p:sp>
        <p:nvSpPr>
          <p:cNvPr id="48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1" name="“The Open Connectivity Foundation acknowledges that achieving interoperability across ecosystems is key for accelerating the adoption and deployment of successful IoT solutions and hereby endorses the work done in the One Data Model liaison group to addr"/>
          <p:cNvSpPr txBox="1"/>
          <p:nvPr>
            <p:ph type="body" idx="1"/>
          </p:nvPr>
        </p:nvSpPr>
        <p:spPr>
          <a:xfrm>
            <a:off x="1689100" y="3875313"/>
            <a:ext cx="21005800" cy="8062687"/>
          </a:xfrm>
          <a:prstGeom prst="rect">
            <a:avLst/>
          </a:prstGeom>
        </p:spPr>
        <p:txBody>
          <a:bodyPr/>
          <a:lstStyle/>
          <a:p>
            <a:pPr marL="615950" indent="-615950" defTabSz="800735">
              <a:spcBef>
                <a:spcPts val="5700"/>
              </a:spcBef>
              <a:defRPr sz="4656"/>
            </a:pPr>
            <a:r>
              <a:t>“The Open Connectivity Foundation acknowledges that achieving interoperability across ecosystems is key for accelerating the adoption and deployment of successful IoT solutions and hereby endorses the work done in the One Data Model liaison group to address the challenges for interoperability on data modeling work.”</a:t>
            </a:r>
          </a:p>
          <a:p>
            <a:pPr marL="615950" indent="-615950" defTabSz="800735">
              <a:spcBef>
                <a:spcPts val="5700"/>
              </a:spcBef>
              <a:defRPr sz="4656"/>
            </a:pPr>
            <a:r>
              <a:t>OCF has adopted the BSD 3-clause license </a:t>
            </a:r>
            <a:r>
              <a:t>to contribute models to oneDM.</a:t>
            </a:r>
          </a:p>
          <a:p>
            <a:pPr marL="615950" indent="-615950" defTabSz="800735">
              <a:spcBef>
                <a:spcPts val="5700"/>
              </a:spcBef>
              <a:defRPr sz="4656"/>
            </a:pPr>
            <a:r>
              <a:t>OCF create conversion tooling between OCF models and SDF</a:t>
            </a:r>
          </a:p>
        </p:txBody>
      </p:sp>
      <p:sp>
        <p:nvSpPr>
          <p:cNvPr id="492" name="Slide Number"/>
          <p:cNvSpPr txBox="1"/>
          <p:nvPr>
            <p:ph type="sldNum" sz="quarter" idx="2"/>
          </p:nvPr>
        </p:nvSpPr>
        <p:spPr>
          <a:xfrm>
            <a:off x="11959031" y="13081000"/>
            <a:ext cx="453239" cy="46105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493" name="OCF perspective"/>
          <p:cNvSpPr txBox="1"/>
          <p:nvPr/>
        </p:nvSpPr>
        <p:spPr>
          <a:xfrm>
            <a:off x="1868169" y="993319"/>
            <a:ext cx="20634961" cy="177738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0" sz="11200">
                <a:latin typeface="+mn-lt"/>
                <a:ea typeface="+mn-ea"/>
                <a:cs typeface="+mn-cs"/>
                <a:sym typeface="Helvetica Neue Medium"/>
              </a:defRPr>
            </a:lvl1pPr>
          </a:lstStyle>
          <a:p>
            <a:pPr/>
            <a:r>
              <a:t>OCF perspective</a:t>
            </a:r>
          </a:p>
        </p:txBody>
      </p:sp>
      <p:pic>
        <p:nvPicPr>
          <p:cNvPr id="494" name="Picture 1" descr="Picture 1"/>
          <p:cNvPicPr>
            <a:picLocks noChangeAspect="1"/>
          </p:cNvPicPr>
          <p:nvPr/>
        </p:nvPicPr>
        <p:blipFill>
          <a:blip r:embed="rId2">
            <a:extLst/>
          </a:blip>
          <a:stretch>
            <a:fillRect/>
          </a:stretch>
        </p:blipFill>
        <p:spPr>
          <a:xfrm>
            <a:off x="20789344" y="0"/>
            <a:ext cx="3519010" cy="4049487"/>
          </a:xfrm>
          <a:prstGeom prst="rect">
            <a:avLst/>
          </a:prstGeom>
          <a:ln w="12700">
            <a:miter lim="400000"/>
          </a:ln>
        </p:spPr>
      </p:pic>
      <p:sp>
        <p:nvSpPr>
          <p:cNvPr id="495" name="TextBox 2"/>
          <p:cNvSpPr txBox="1"/>
          <p:nvPr/>
        </p:nvSpPr>
        <p:spPr>
          <a:xfrm>
            <a:off x="1822450" y="11619676"/>
            <a:ext cx="18472405" cy="17796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b="0" sz="4000"/>
            </a:pPr>
            <a:r>
              <a:t>Wouter van der Beek</a:t>
            </a:r>
            <a:endParaRPr b="1"/>
          </a:p>
          <a:p>
            <a:pPr algn="l">
              <a:defRPr b="0" sz="4000"/>
            </a:pPr>
            <a:r>
              <a:t>Technical Coordination Steering Committee Chair, Open Connectivity Foundation</a:t>
            </a:r>
            <a:endParaRPr b="1"/>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7" name="Slide Number"/>
          <p:cNvSpPr txBox="1"/>
          <p:nvPr>
            <p:ph type="sldNum" sz="quarter" idx="2"/>
          </p:nvPr>
        </p:nvSpPr>
        <p:spPr>
          <a:xfrm>
            <a:off x="11959031" y="13081000"/>
            <a:ext cx="453239" cy="46105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498" name="OCF-LS-oneDM_2020-07-14.pdf" descr="OCF-LS-oneDM_2020-07-14.pdf"/>
          <p:cNvPicPr>
            <a:picLocks noChangeAspect="1"/>
          </p:cNvPicPr>
          <p:nvPr/>
        </p:nvPicPr>
        <p:blipFill>
          <a:blip r:embed="rId2">
            <a:extLst/>
          </a:blip>
          <a:stretch>
            <a:fillRect/>
          </a:stretch>
        </p:blipFill>
        <p:spPr>
          <a:xfrm>
            <a:off x="3180428" y="-1041790"/>
            <a:ext cx="18023143" cy="23324067"/>
          </a:xfrm>
          <a:prstGeom prst="rect">
            <a:avLst/>
          </a:prstGeom>
          <a:ln w="12700">
            <a:miter lim="400000"/>
          </a:ln>
        </p:spPr>
      </p:pic>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0" name="Bluetooth perspective"/>
          <p:cNvSpPr txBox="1"/>
          <p:nvPr>
            <p:ph type="title"/>
          </p:nvPr>
        </p:nvSpPr>
        <p:spPr>
          <a:xfrm>
            <a:off x="1828800" y="2096148"/>
            <a:ext cx="20726400" cy="2940052"/>
          </a:xfrm>
          <a:prstGeom prst="rect">
            <a:avLst/>
          </a:prstGeom>
        </p:spPr>
        <p:txBody>
          <a:bodyPr/>
          <a:lstStyle/>
          <a:p>
            <a:pPr/>
            <a:r>
              <a:t>Bluetooth perspective</a:t>
            </a:r>
          </a:p>
        </p:txBody>
      </p:sp>
      <p:sp>
        <p:nvSpPr>
          <p:cNvPr id="501" name="Double-click to edit"/>
          <p:cNvSpPr txBox="1"/>
          <p:nvPr>
            <p:ph type="body" idx="1"/>
          </p:nvPr>
        </p:nvSpPr>
        <p:spPr>
          <a:xfrm>
            <a:off x="1219199" y="5337109"/>
            <a:ext cx="21441054" cy="7819054"/>
          </a:xfrm>
          <a:prstGeom prst="rect">
            <a:avLst/>
          </a:prstGeom>
        </p:spPr>
        <p:txBody>
          <a:bodyPr/>
          <a:lstStyle/>
          <a:p>
            <a:pPr algn="l">
              <a:lnSpc>
                <a:spcPct val="80000"/>
              </a:lnSpc>
              <a:defRPr sz="4000"/>
            </a:pPr>
            <a:r>
              <a:t>In order to create smarter, more efficient buildings, it is imperative that different building systems such as lighting control and HVAC are able to communicate with each other and share information, </a:t>
            </a:r>
          </a:p>
          <a:p>
            <a:pPr algn="l">
              <a:lnSpc>
                <a:spcPct val="80000"/>
              </a:lnSpc>
              <a:defRPr sz="4000"/>
            </a:pPr>
            <a:r>
              <a:t>The SDF effort represents a pragmatic, near term approach to bridge the gap between these domains and enable smart buildings to realize their full potential.</a:t>
            </a:r>
          </a:p>
          <a:p>
            <a:pPr algn="l">
              <a:lnSpc>
                <a:spcPct val="80000"/>
              </a:lnSpc>
              <a:defRPr sz="4000"/>
            </a:pPr>
          </a:p>
          <a:p>
            <a:pPr algn="l">
              <a:lnSpc>
                <a:spcPct val="80000"/>
              </a:lnSpc>
              <a:defRPr sz="4000"/>
            </a:pPr>
            <a:r>
              <a:t>Bluetooth members have been working on contributing the SDF representations of the rich set of Bluetooth mesh models to OneDM.</a:t>
            </a:r>
          </a:p>
          <a:p>
            <a:pPr algn="l">
              <a:lnSpc>
                <a:spcPct val="80000"/>
              </a:lnSpc>
              <a:defRPr sz="4000"/>
            </a:pPr>
          </a:p>
          <a:p>
            <a:pPr algn="l">
              <a:lnSpc>
                <a:spcPct val="80000"/>
              </a:lnSpc>
              <a:defRPr sz="4000"/>
            </a:pPr>
            <a:r>
              <a:t>Szymon Slupik</a:t>
            </a:r>
          </a:p>
          <a:p>
            <a:pPr algn="l">
              <a:lnSpc>
                <a:spcPct val="80000"/>
              </a:lnSpc>
              <a:defRPr sz="4000"/>
            </a:pPr>
            <a:r>
              <a:t>Chair of the Bluetooth SIG Mesh Working Group</a:t>
            </a:r>
          </a:p>
          <a:p>
            <a:pPr algn="l">
              <a:lnSpc>
                <a:spcPct val="80000"/>
              </a:lnSpc>
              <a:defRPr sz="4000"/>
            </a:pPr>
            <a:r>
              <a:t>CTO of Silvair</a:t>
            </a:r>
          </a:p>
        </p:txBody>
      </p:sp>
      <p:sp>
        <p:nvSpPr>
          <p:cNvPr id="502" name="Slide Number"/>
          <p:cNvSpPr txBox="1"/>
          <p:nvPr>
            <p:ph type="sldNum" sz="quarter" idx="2"/>
          </p:nvPr>
        </p:nvSpPr>
        <p:spPr>
          <a:xfrm>
            <a:off x="22660252" y="12802237"/>
            <a:ext cx="504547" cy="55117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503" name="322px-Mona_Lisa,_by_Leonardo_da_Vinci,_from_C2RMF_retouched.jpg" descr="322px-Mona_Lisa,_by_Leonardo_da_Vinci,_from_C2RMF_retouched.jpg"/>
          <p:cNvPicPr>
            <a:picLocks noChangeAspect="1"/>
          </p:cNvPicPr>
          <p:nvPr/>
        </p:nvPicPr>
        <p:blipFill>
          <a:blip r:embed="rId2">
            <a:extLst/>
          </a:blip>
          <a:srcRect l="24840" t="0" r="25266" b="0"/>
          <a:stretch>
            <a:fillRect/>
          </a:stretch>
        </p:blipFill>
        <p:spPr>
          <a:xfrm>
            <a:off x="19484765" y="319615"/>
            <a:ext cx="4184586" cy="4389323"/>
          </a:xfrm>
          <a:prstGeom prst="rect">
            <a:avLst/>
          </a:prstGeom>
          <a:ln w="12700">
            <a:miter lim="400000"/>
          </a:ln>
        </p:spPr>
      </p:pic>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5" name="Title 1"/>
          <p:cNvSpPr txBox="1"/>
          <p:nvPr>
            <p:ph type="title"/>
          </p:nvPr>
        </p:nvSpPr>
        <p:spPr>
          <a:xfrm>
            <a:off x="2514262" y="1140248"/>
            <a:ext cx="15773401" cy="2651127"/>
          </a:xfrm>
          <a:prstGeom prst="rect">
            <a:avLst/>
          </a:prstGeom>
        </p:spPr>
        <p:txBody>
          <a:bodyPr/>
          <a:lstStyle/>
          <a:p>
            <a:pPr/>
            <a:r>
              <a:t>Vendor view: SmartThings</a:t>
            </a:r>
            <a:br/>
            <a:r>
              <a:t>Michael Koster</a:t>
            </a:r>
          </a:p>
        </p:txBody>
      </p:sp>
      <p:sp>
        <p:nvSpPr>
          <p:cNvPr id="506" name="Content Placeholder 2"/>
          <p:cNvSpPr txBox="1"/>
          <p:nvPr>
            <p:ph type="body" sz="half" idx="1"/>
          </p:nvPr>
        </p:nvSpPr>
        <p:spPr>
          <a:xfrm>
            <a:off x="4070837" y="3674695"/>
            <a:ext cx="10231317" cy="8702677"/>
          </a:xfrm>
          <a:prstGeom prst="rect">
            <a:avLst/>
          </a:prstGeom>
        </p:spPr>
        <p:txBody>
          <a:bodyPr anchor="ctr"/>
          <a:lstStyle/>
          <a:p>
            <a:pPr/>
            <a:r>
              <a:t>Principal Research Engineer, SmartThings</a:t>
            </a:r>
          </a:p>
          <a:p>
            <a:pPr lvl="1" marL="914400" indent="-457200">
              <a:spcBef>
                <a:spcPts val="1000"/>
              </a:spcBef>
              <a:defRPr sz="4800"/>
            </a:pPr>
            <a:r>
              <a:t>Leading SmartThings participation in IoT Industry Standards</a:t>
            </a:r>
          </a:p>
          <a:p>
            <a:pPr lvl="1" marL="914400" indent="-457200">
              <a:spcBef>
                <a:spcPts val="1000"/>
              </a:spcBef>
              <a:defRPr sz="4800"/>
            </a:pPr>
            <a:r>
              <a:t>Leading architecture and best practices for the SmartThings Capability Model, on which the cross-vendor interoperability of our platform is based</a:t>
            </a:r>
          </a:p>
        </p:txBody>
      </p:sp>
      <p:pic>
        <p:nvPicPr>
          <p:cNvPr id="507" name="Picture 3" descr="Picture 3"/>
          <p:cNvPicPr>
            <a:picLocks noChangeAspect="1"/>
          </p:cNvPicPr>
          <p:nvPr/>
        </p:nvPicPr>
        <p:blipFill>
          <a:blip r:embed="rId2">
            <a:extLst/>
          </a:blip>
          <a:stretch>
            <a:fillRect/>
          </a:stretch>
        </p:blipFill>
        <p:spPr>
          <a:xfrm>
            <a:off x="14724183" y="1152281"/>
            <a:ext cx="5580185" cy="7440247"/>
          </a:xfrm>
          <a:prstGeom prst="rect">
            <a:avLst/>
          </a:prstGeom>
          <a:ln w="12700">
            <a:miter lim="400000"/>
          </a:ln>
        </p:spPr>
      </p:pic>
      <p:sp>
        <p:nvSpPr>
          <p:cNvPr id="50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0" name="Title 1"/>
          <p:cNvSpPr txBox="1"/>
          <p:nvPr>
            <p:ph type="title"/>
          </p:nvPr>
        </p:nvSpPr>
        <p:spPr>
          <a:prstGeom prst="rect">
            <a:avLst/>
          </a:prstGeom>
        </p:spPr>
        <p:txBody>
          <a:bodyPr/>
          <a:lstStyle/>
          <a:p>
            <a:pPr/>
            <a:r>
              <a:t>SmartThings Use Cases</a:t>
            </a:r>
          </a:p>
        </p:txBody>
      </p:sp>
      <p:sp>
        <p:nvSpPr>
          <p:cNvPr id="511" name="Content Placeholder 2"/>
          <p:cNvSpPr txBox="1"/>
          <p:nvPr>
            <p:ph type="body" idx="1"/>
          </p:nvPr>
        </p:nvSpPr>
        <p:spPr>
          <a:prstGeom prst="rect">
            <a:avLst/>
          </a:prstGeom>
        </p:spPr>
        <p:txBody>
          <a:bodyPr/>
          <a:lstStyle/>
          <a:p>
            <a:pPr marL="448055" indent="-448055" defTabSz="1792223">
              <a:spcBef>
                <a:spcPts val="1900"/>
              </a:spcBef>
              <a:defRPr sz="4900"/>
            </a:pPr>
            <a:r>
              <a:t>Device integration</a:t>
            </a:r>
          </a:p>
          <a:p>
            <a:pPr lvl="1" marL="896111" indent="-448055" defTabSz="1792223">
              <a:spcBef>
                <a:spcPts val="900"/>
              </a:spcBef>
              <a:defRPr sz="4312"/>
            </a:pPr>
            <a:r>
              <a:t>Correctly model, in the platform, IoT devices from diverse sources</a:t>
            </a:r>
          </a:p>
          <a:p>
            <a:pPr lvl="1" marL="896111" indent="-448055" defTabSz="1792223">
              <a:spcBef>
                <a:spcPts val="900"/>
              </a:spcBef>
              <a:defRPr sz="4312"/>
            </a:pPr>
            <a:r>
              <a:t>Automate the code generation and protocol adaptation for device drivers</a:t>
            </a:r>
          </a:p>
          <a:p>
            <a:pPr marL="448055" indent="-448055" defTabSz="1792223">
              <a:spcBef>
                <a:spcPts val="1900"/>
              </a:spcBef>
              <a:defRPr sz="4900"/>
            </a:pPr>
            <a:r>
              <a:t>Capability Model</a:t>
            </a:r>
          </a:p>
          <a:p>
            <a:pPr lvl="1" marL="896111" indent="-448055" defTabSz="1792223">
              <a:spcBef>
                <a:spcPts val="900"/>
              </a:spcBef>
              <a:defRPr sz="4312"/>
            </a:pPr>
            <a:r>
              <a:t>Supports a new service-and-API-based management system for abstract models that can be scaled and maintained</a:t>
            </a:r>
          </a:p>
          <a:p>
            <a:pPr lvl="1" marL="896111" indent="-448055" defTabSz="1792223">
              <a:spcBef>
                <a:spcPts val="900"/>
              </a:spcBef>
              <a:defRPr sz="4312"/>
            </a:pPr>
            <a:r>
              <a:t>SDF is semantically aligned with the current Capability Model</a:t>
            </a:r>
          </a:p>
          <a:p>
            <a:pPr marL="448055" indent="-448055" defTabSz="1792223">
              <a:spcBef>
                <a:spcPts val="1900"/>
              </a:spcBef>
              <a:defRPr sz="4900"/>
            </a:pPr>
            <a:r>
              <a:t>3</a:t>
            </a:r>
            <a:r>
              <a:rPr baseline="30979"/>
              <a:t>rd</a:t>
            </a:r>
            <a:r>
              <a:t> party API integration</a:t>
            </a:r>
          </a:p>
          <a:p>
            <a:pPr lvl="1" marL="896111" indent="-448055" defTabSz="1792223">
              <a:spcBef>
                <a:spcPts val="900"/>
              </a:spcBef>
              <a:defRPr sz="4312"/>
            </a:pPr>
            <a:r>
              <a:t>Industry standard for describing the semantics of Capabilities for API integration and automation, using Swagger and WoT </a:t>
            </a:r>
          </a:p>
        </p:txBody>
      </p:sp>
      <p:sp>
        <p:nvSpPr>
          <p:cNvPr id="51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4" name="Vendor view: Ericsson"/>
          <p:cNvSpPr txBox="1"/>
          <p:nvPr>
            <p:ph type="title"/>
          </p:nvPr>
        </p:nvSpPr>
        <p:spPr>
          <a:prstGeom prst="rect">
            <a:avLst/>
          </a:prstGeom>
        </p:spPr>
        <p:txBody>
          <a:bodyPr/>
          <a:lstStyle/>
          <a:p>
            <a:pPr/>
            <a:r>
              <a:t>Vendor view: Ericsson</a:t>
            </a:r>
          </a:p>
        </p:txBody>
      </p:sp>
      <p:sp>
        <p:nvSpPr>
          <p:cNvPr id="515" name="Ari Keränen"/>
          <p:cNvSpPr txBox="1"/>
          <p:nvPr>
            <p:ph type="body" sz="quarter" idx="1"/>
          </p:nvPr>
        </p:nvSpPr>
        <p:spPr>
          <a:prstGeom prst="rect">
            <a:avLst/>
          </a:prstGeom>
        </p:spPr>
        <p:txBody>
          <a:bodyPr/>
          <a:lstStyle/>
          <a:p>
            <a:pPr/>
            <a:r>
              <a:t>Ari Keränen</a:t>
            </a:r>
          </a:p>
        </p:txBody>
      </p:sp>
      <p:sp>
        <p:nvSpPr>
          <p:cNvPr id="51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517" name="Graphic 5" descr="Graphic 5"/>
          <p:cNvPicPr>
            <a:picLocks noChangeAspect="1"/>
          </p:cNvPicPr>
          <p:nvPr/>
        </p:nvPicPr>
        <p:blipFill>
          <a:blip r:embed="rId2">
            <a:extLst/>
          </a:blip>
          <a:stretch>
            <a:fillRect/>
          </a:stretch>
        </p:blipFill>
        <p:spPr>
          <a:xfrm>
            <a:off x="20682951" y="1620905"/>
            <a:ext cx="1907811" cy="1907811"/>
          </a:xfrm>
          <a:prstGeom prst="rect">
            <a:avLst/>
          </a:prstGeom>
          <a:ln w="12700">
            <a:miter lim="400000"/>
          </a:ln>
        </p:spPr>
      </p:pic>
      <p:pic>
        <p:nvPicPr>
          <p:cNvPr id="518" name="Image" descr="Image"/>
          <p:cNvPicPr>
            <a:picLocks noChangeAspect="1"/>
          </p:cNvPicPr>
          <p:nvPr/>
        </p:nvPicPr>
        <p:blipFill>
          <a:blip r:embed="rId3">
            <a:extLst/>
          </a:blip>
          <a:stretch>
            <a:fillRect/>
          </a:stretch>
        </p:blipFill>
        <p:spPr>
          <a:xfrm>
            <a:off x="19397829" y="494079"/>
            <a:ext cx="4478054" cy="5184568"/>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0" name="Ericsson uses of SDF: reducing integration cost"/>
          <p:cNvSpPr txBox="1"/>
          <p:nvPr>
            <p:ph type="title"/>
          </p:nvPr>
        </p:nvSpPr>
        <p:spPr>
          <a:xfrm>
            <a:off x="1689100" y="355600"/>
            <a:ext cx="21005800" cy="3601715"/>
          </a:xfrm>
          <a:prstGeom prst="rect">
            <a:avLst/>
          </a:prstGeom>
        </p:spPr>
        <p:txBody>
          <a:bodyPr/>
          <a:lstStyle/>
          <a:p>
            <a:pPr/>
            <a:r>
              <a:t>Ericsson uses of SDF:</a:t>
            </a:r>
            <a:br/>
            <a:r>
              <a:t>reducing integration cost</a:t>
            </a:r>
          </a:p>
        </p:txBody>
      </p:sp>
      <p:sp>
        <p:nvSpPr>
          <p:cNvPr id="521" name="Provisioning different data sources to IoT platform…"/>
          <p:cNvSpPr txBox="1"/>
          <p:nvPr>
            <p:ph type="body" idx="1"/>
          </p:nvPr>
        </p:nvSpPr>
        <p:spPr>
          <a:prstGeom prst="rect">
            <a:avLst/>
          </a:prstGeom>
        </p:spPr>
        <p:txBody>
          <a:bodyPr/>
          <a:lstStyle/>
          <a:p>
            <a:pPr/>
            <a:r>
              <a:t>Provisioning different data sources to IoT platform</a:t>
            </a:r>
          </a:p>
          <a:p>
            <a:pPr/>
            <a:r>
              <a:t>Cross-ecosystem interoperability PoC using SDF:</a:t>
            </a:r>
            <a:br/>
            <a:r>
              <a:t>LwM2M/IPSO &lt;-&gt; other protocols / data models</a:t>
            </a:r>
          </a:p>
          <a:p>
            <a:pPr/>
            <a:r>
              <a:t>Tools for model development and translation</a:t>
            </a:r>
            <a:br/>
            <a:r>
              <a:rPr u="sng">
                <a:hlinkClick r:id="rId2" invalidUrl="" action="" tgtFrame="" tooltip="" history="1" highlightClick="0" endSnd="0"/>
              </a:rPr>
              <a:t>https://github.com/EricssonResearch/ipso-odm/</a:t>
            </a:r>
          </a:p>
        </p:txBody>
      </p:sp>
      <p:sp>
        <p:nvSpPr>
          <p:cNvPr id="52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4" name="Clarifying questions"/>
          <p:cNvSpPr txBox="1"/>
          <p:nvPr>
            <p:ph type="title"/>
          </p:nvPr>
        </p:nvSpPr>
        <p:spPr>
          <a:prstGeom prst="rect">
            <a:avLst/>
          </a:prstGeom>
        </p:spPr>
        <p:txBody>
          <a:bodyPr/>
          <a:lstStyle/>
          <a:p>
            <a:pPr/>
            <a:r>
              <a:t>Clarifying questions</a:t>
            </a:r>
          </a:p>
        </p:txBody>
      </p:sp>
      <p:sp>
        <p:nvSpPr>
          <p:cNvPr id="525" name="Double-click to edit"/>
          <p:cNvSpPr txBox="1"/>
          <p:nvPr>
            <p:ph type="body" idx="1"/>
          </p:nvPr>
        </p:nvSpPr>
        <p:spPr>
          <a:prstGeom prst="rect">
            <a:avLst/>
          </a:prstGeom>
        </p:spPr>
        <p:txBody>
          <a:bodyPr/>
          <a:lstStyle/>
          <a:p>
            <a:pPr/>
          </a:p>
        </p:txBody>
      </p:sp>
      <p:sp>
        <p:nvSpPr>
          <p:cNvPr id="526"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Rules of engagement"/>
          <p:cNvSpPr txBox="1"/>
          <p:nvPr>
            <p:ph type="title"/>
          </p:nvPr>
        </p:nvSpPr>
        <p:spPr>
          <a:prstGeom prst="rect">
            <a:avLst/>
          </a:prstGeom>
        </p:spPr>
        <p:txBody>
          <a:bodyPr/>
          <a:lstStyle/>
          <a:p>
            <a:pPr/>
            <a:r>
              <a:t>Rules of engagement</a:t>
            </a:r>
          </a:p>
        </p:txBody>
      </p:sp>
      <p:sp>
        <p:nvSpPr>
          <p:cNvPr id="274" name="Hold questions to the end of the presentations and nly clarifying questions until we get to the discussion section…"/>
          <p:cNvSpPr txBox="1"/>
          <p:nvPr>
            <p:ph type="body" idx="1"/>
          </p:nvPr>
        </p:nvSpPr>
        <p:spPr>
          <a:prstGeom prst="rect">
            <a:avLst/>
          </a:prstGeom>
        </p:spPr>
        <p:txBody>
          <a:bodyPr/>
          <a:lstStyle/>
          <a:p>
            <a:pPr/>
            <a:r>
              <a:t>Hold questions to the end of the presentations and nly clarifying questions until we get to the discussion section</a:t>
            </a:r>
          </a:p>
          <a:p>
            <a:pPr/>
            <a:r>
              <a:t>Be polite and concise at the mic</a:t>
            </a:r>
          </a:p>
          <a:p>
            <a:pPr/>
            <a:r>
              <a:t>Keep your mics muted</a:t>
            </a:r>
          </a:p>
          <a:p>
            <a:pPr/>
            <a:r>
              <a:t>This is a non-WG forming BoF, so no charter discussion today</a:t>
            </a:r>
          </a:p>
        </p:txBody>
      </p:sp>
      <p:sp>
        <p:nvSpPr>
          <p:cNvPr id="275" name="Slide Number"/>
          <p:cNvSpPr txBox="1"/>
          <p:nvPr>
            <p:ph type="sldNum" sz="quarter" idx="2"/>
          </p:nvPr>
        </p:nvSpPr>
        <p:spPr>
          <a:xfrm>
            <a:off x="12022582" y="13081000"/>
            <a:ext cx="326137" cy="54774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8" name="the questions will be…"/>
          <p:cNvSpPr txBox="1"/>
          <p:nvPr>
            <p:ph type="title"/>
          </p:nvPr>
        </p:nvSpPr>
        <p:spPr>
          <a:prstGeom prst="rect">
            <a:avLst/>
          </a:prstGeom>
        </p:spPr>
        <p:txBody>
          <a:bodyPr/>
          <a:lstStyle/>
          <a:p>
            <a:pPr/>
            <a:r>
              <a:t>the questions will be…</a:t>
            </a:r>
          </a:p>
        </p:txBody>
      </p:sp>
      <p:sp>
        <p:nvSpPr>
          <p:cNvPr id="529" name="DO WE HAVE AGREEMENT about the PLAN?…"/>
          <p:cNvSpPr txBox="1"/>
          <p:nvPr>
            <p:ph type="body" idx="1"/>
          </p:nvPr>
        </p:nvSpPr>
        <p:spPr>
          <a:prstGeom prst="rect">
            <a:avLst/>
          </a:prstGeom>
        </p:spPr>
        <p:txBody>
          <a:bodyPr/>
          <a:lstStyle/>
          <a:p>
            <a:pPr/>
            <a:r>
              <a:t>   DO WE HAVE AGREEMENT about the PLAN?</a:t>
            </a:r>
          </a:p>
          <a:p>
            <a:pPr/>
            <a:r>
              <a:t>   DO WE HAVE ENERGY TO DO THIS?</a:t>
            </a:r>
          </a:p>
          <a:p>
            <a:pPr/>
            <a:r>
              <a:t>   SHOULD THE IETF DO THIS?</a:t>
            </a:r>
          </a:p>
        </p:txBody>
      </p:sp>
      <p:sp>
        <p:nvSpPr>
          <p:cNvPr id="530"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2" name="Discussion"/>
          <p:cNvSpPr txBox="1"/>
          <p:nvPr>
            <p:ph type="title"/>
          </p:nvPr>
        </p:nvSpPr>
        <p:spPr>
          <a:prstGeom prst="rect">
            <a:avLst/>
          </a:prstGeom>
        </p:spPr>
        <p:txBody>
          <a:bodyPr/>
          <a:lstStyle/>
          <a:p>
            <a:pPr/>
            <a:r>
              <a:t>Discussion</a:t>
            </a:r>
          </a:p>
        </p:txBody>
      </p:sp>
      <p:sp>
        <p:nvSpPr>
          <p:cNvPr id="533" name="Open Mic"/>
          <p:cNvSpPr txBox="1"/>
          <p:nvPr>
            <p:ph type="body" idx="1"/>
          </p:nvPr>
        </p:nvSpPr>
        <p:spPr>
          <a:prstGeom prst="rect">
            <a:avLst/>
          </a:prstGeom>
        </p:spPr>
        <p:txBody>
          <a:bodyPr/>
          <a:lstStyle>
            <a:lvl1pPr>
              <a:defRPr sz="6400"/>
            </a:lvl1pPr>
          </a:lstStyle>
          <a:p>
            <a:pPr/>
            <a:r>
              <a:t>Open Mic</a:t>
            </a:r>
          </a:p>
        </p:txBody>
      </p:sp>
      <p:sp>
        <p:nvSpPr>
          <p:cNvPr id="53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6" name="Charter text"/>
          <p:cNvSpPr txBox="1"/>
          <p:nvPr>
            <p:ph type="title"/>
          </p:nvPr>
        </p:nvSpPr>
        <p:spPr>
          <a:prstGeom prst="rect">
            <a:avLst/>
          </a:prstGeom>
        </p:spPr>
        <p:txBody>
          <a:bodyPr/>
          <a:lstStyle/>
          <a:p>
            <a:pPr/>
            <a:r>
              <a:t>Charter text</a:t>
            </a:r>
          </a:p>
        </p:txBody>
      </p:sp>
      <p:sp>
        <p:nvSpPr>
          <p:cNvPr id="537" name="(We are a non-WG-forming BOF, so we don’t discuss this here today.)…"/>
          <p:cNvSpPr txBox="1"/>
          <p:nvPr>
            <p:ph type="body" idx="1"/>
          </p:nvPr>
        </p:nvSpPr>
        <p:spPr>
          <a:prstGeom prst="rect">
            <a:avLst/>
          </a:prstGeom>
        </p:spPr>
        <p:txBody>
          <a:bodyPr/>
          <a:lstStyle/>
          <a:p>
            <a:pPr/>
            <a:r>
              <a:t>(We are a non-WG-forming BOF, so </a:t>
            </a:r>
            <a:r>
              <a:rPr b="1"/>
              <a:t>we don’t discuss</a:t>
            </a:r>
            <a:r>
              <a:t> this here today.)</a:t>
            </a:r>
          </a:p>
          <a:p>
            <a:pPr/>
            <a:r>
              <a:t>Will be in </a:t>
            </a:r>
            <a:br/>
            <a:r>
              <a:rPr u="sng">
                <a:hlinkClick r:id="rId2" invalidUrl="" action="" tgtFrame="" tooltip="" history="1" highlightClick="0" endSnd="0"/>
              </a:rPr>
              <a:t>https://github.com/one-data-model/ietf108/blob/master/charter.md</a:t>
            </a:r>
          </a:p>
        </p:txBody>
      </p:sp>
      <p:sp>
        <p:nvSpPr>
          <p:cNvPr id="53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0" name="Calling the questions"/>
          <p:cNvSpPr txBox="1"/>
          <p:nvPr>
            <p:ph type="title"/>
          </p:nvPr>
        </p:nvSpPr>
        <p:spPr>
          <a:prstGeom prst="rect">
            <a:avLst/>
          </a:prstGeom>
        </p:spPr>
        <p:txBody>
          <a:bodyPr/>
          <a:lstStyle/>
          <a:p>
            <a:pPr/>
            <a:r>
              <a:t>Calling the questions</a:t>
            </a:r>
          </a:p>
        </p:txBody>
      </p:sp>
      <p:sp>
        <p:nvSpPr>
          <p:cNvPr id="541" name="DO WE HAVE AGREEMENT about the PLAN?…"/>
          <p:cNvSpPr txBox="1"/>
          <p:nvPr>
            <p:ph type="body" idx="1"/>
          </p:nvPr>
        </p:nvSpPr>
        <p:spPr>
          <a:prstGeom prst="rect">
            <a:avLst/>
          </a:prstGeom>
        </p:spPr>
        <p:txBody>
          <a:bodyPr/>
          <a:lstStyle/>
          <a:p>
            <a:pPr/>
            <a:r>
              <a:t>   DO WE HAVE AGREEMENT about the PLAN?</a:t>
            </a:r>
          </a:p>
          <a:p>
            <a:pPr/>
            <a:r>
              <a:t>   DO WE HAVE ENERGY TO DO THIS?</a:t>
            </a:r>
          </a:p>
          <a:p>
            <a:pPr/>
            <a:r>
              <a:t>   SHOULD THE IETF DO THIS?</a:t>
            </a:r>
          </a:p>
        </p:txBody>
      </p:sp>
      <p:sp>
        <p:nvSpPr>
          <p:cNvPr id="54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4" name="Backup"/>
          <p:cNvSpPr txBox="1"/>
          <p:nvPr>
            <p:ph type="title"/>
          </p:nvPr>
        </p:nvSpPr>
        <p:spPr>
          <a:prstGeom prst="rect">
            <a:avLst/>
          </a:prstGeom>
        </p:spPr>
        <p:txBody>
          <a:bodyPr/>
          <a:lstStyle/>
          <a:p>
            <a:pPr/>
            <a:r>
              <a:t>Backup</a:t>
            </a:r>
          </a:p>
        </p:txBody>
      </p:sp>
      <p:sp>
        <p:nvSpPr>
          <p:cNvPr id="54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7" name="Title 1"/>
          <p:cNvSpPr txBox="1"/>
          <p:nvPr>
            <p:ph type="title"/>
          </p:nvPr>
        </p:nvSpPr>
        <p:spPr>
          <a:prstGeom prst="rect">
            <a:avLst/>
          </a:prstGeom>
        </p:spPr>
        <p:txBody>
          <a:bodyPr/>
          <a:lstStyle/>
          <a:p>
            <a:pPr/>
            <a:r>
              <a:t>W3C Web of Things integration</a:t>
            </a:r>
          </a:p>
        </p:txBody>
      </p:sp>
      <p:sp>
        <p:nvSpPr>
          <p:cNvPr id="548" name="Content Placeholder 2"/>
          <p:cNvSpPr txBox="1"/>
          <p:nvPr>
            <p:ph type="body" idx="1"/>
          </p:nvPr>
        </p:nvSpPr>
        <p:spPr>
          <a:xfrm>
            <a:off x="4305298" y="2956783"/>
            <a:ext cx="15773401" cy="9802932"/>
          </a:xfrm>
          <a:prstGeom prst="rect">
            <a:avLst/>
          </a:prstGeom>
        </p:spPr>
        <p:txBody>
          <a:bodyPr/>
          <a:lstStyle/>
          <a:p>
            <a:pPr>
              <a:lnSpc>
                <a:spcPct val="81000"/>
              </a:lnSpc>
              <a:defRPr sz="5000"/>
            </a:pPr>
            <a:r>
              <a:t>Provide a vehicle for a vendor driven "vocabulary" of application types for annotation WoT Thing Description instances</a:t>
            </a:r>
          </a:p>
          <a:p>
            <a:pPr lvl="1" marL="914400" indent="-457200">
              <a:lnSpc>
                <a:spcPct val="81000"/>
              </a:lnSpc>
              <a:spcBef>
                <a:spcPts val="1000"/>
              </a:spcBef>
              <a:defRPr sz="4400"/>
            </a:pPr>
            <a:r>
              <a:t>Application vocabulary is out of scope for the W3C WoT Charter</a:t>
            </a:r>
          </a:p>
          <a:p>
            <a:pPr lvl="1" marL="914400" indent="-457200">
              <a:lnSpc>
                <a:spcPct val="81000"/>
              </a:lnSpc>
              <a:spcBef>
                <a:spcPts val="1000"/>
              </a:spcBef>
              <a:defRPr sz="4400"/>
            </a:pPr>
            <a:r>
              <a:t>SDF is purpose-built by device vendors and SDOs to describe application types</a:t>
            </a:r>
          </a:p>
          <a:p>
            <a:pPr>
              <a:lnSpc>
                <a:spcPct val="81000"/>
              </a:lnSpc>
              <a:defRPr sz="5000"/>
            </a:pPr>
            <a:r>
              <a:t>Thing Description provides a Protocol Binding language for SDF-defined semantics</a:t>
            </a:r>
          </a:p>
          <a:p>
            <a:pPr lvl="1" marL="914400" indent="-457200">
              <a:lnSpc>
                <a:spcPct val="81000"/>
              </a:lnSpc>
              <a:spcBef>
                <a:spcPts val="1000"/>
              </a:spcBef>
              <a:defRPr sz="4400"/>
            </a:pPr>
            <a:r>
              <a:t>SDF is intentionally protocol-agnostic, and contains no network protocol vocabulary features, nor protocol binding hooks per se, and only describes high level data types</a:t>
            </a:r>
          </a:p>
          <a:p>
            <a:pPr lvl="1" marL="914400" indent="-457200">
              <a:lnSpc>
                <a:spcPct val="81000"/>
              </a:lnSpc>
              <a:spcBef>
                <a:spcPts val="1000"/>
              </a:spcBef>
              <a:defRPr sz="4400"/>
            </a:pPr>
            <a:r>
              <a:t>Thing Description focuses on describing the data schemas used in communication and integrating diverse network protocols</a:t>
            </a:r>
          </a:p>
        </p:txBody>
      </p:sp>
      <p:sp>
        <p:nvSpPr>
          <p:cNvPr id="54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1" name="Title 1"/>
          <p:cNvSpPr txBox="1"/>
          <p:nvPr>
            <p:ph type="title"/>
          </p:nvPr>
        </p:nvSpPr>
        <p:spPr>
          <a:xfrm>
            <a:off x="5736304" y="393836"/>
            <a:ext cx="14342396" cy="2651126"/>
          </a:xfrm>
          <a:prstGeom prst="rect">
            <a:avLst/>
          </a:prstGeom>
        </p:spPr>
        <p:txBody>
          <a:bodyPr/>
          <a:lstStyle>
            <a:lvl1pPr>
              <a:defRPr sz="7800"/>
            </a:lvl1pPr>
          </a:lstStyle>
          <a:p>
            <a:pPr/>
            <a:r>
              <a:t>SDF Ecosystem – Common IoT Modeling Format across Industry  </a:t>
            </a:r>
          </a:p>
        </p:txBody>
      </p:sp>
      <p:grpSp>
        <p:nvGrpSpPr>
          <p:cNvPr id="554" name="Snip Single Corner Rectangle 3"/>
          <p:cNvGrpSpPr/>
          <p:nvPr/>
        </p:nvGrpSpPr>
        <p:grpSpPr>
          <a:xfrm>
            <a:off x="11157733" y="6677105"/>
            <a:ext cx="2165391" cy="2799119"/>
            <a:chOff x="0" y="0"/>
            <a:chExt cx="2165389" cy="2799117"/>
          </a:xfrm>
        </p:grpSpPr>
        <p:sp>
          <p:nvSpPr>
            <p:cNvPr id="552" name="Shape"/>
            <p:cNvSpPr/>
            <p:nvPr/>
          </p:nvSpPr>
          <p:spPr>
            <a:xfrm>
              <a:off x="0" y="0"/>
              <a:ext cx="2165390" cy="279911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8000" y="0"/>
                  </a:lnTo>
                  <a:lnTo>
                    <a:pt x="21600" y="2785"/>
                  </a:lnTo>
                  <a:lnTo>
                    <a:pt x="21600" y="21600"/>
                  </a:lnTo>
                  <a:lnTo>
                    <a:pt x="0" y="21600"/>
                  </a:lnTo>
                  <a:close/>
                </a:path>
              </a:pathLst>
            </a:cu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53" name="SDF"/>
            <p:cNvSpPr txBox="1"/>
            <p:nvPr/>
          </p:nvSpPr>
          <p:spPr>
            <a:xfrm>
              <a:off x="104140" y="1118945"/>
              <a:ext cx="1776658" cy="7416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latin typeface="Calibri"/>
                  <a:ea typeface="Calibri"/>
                  <a:cs typeface="Calibri"/>
                  <a:sym typeface="Calibri"/>
                </a:defRPr>
              </a:lvl1pPr>
            </a:lstStyle>
            <a:p>
              <a:pPr/>
              <a:r>
                <a:t>SDF</a:t>
              </a:r>
            </a:p>
          </p:txBody>
        </p:sp>
      </p:grpSp>
      <p:grpSp>
        <p:nvGrpSpPr>
          <p:cNvPr id="557" name="Oval 4"/>
          <p:cNvGrpSpPr/>
          <p:nvPr/>
        </p:nvGrpSpPr>
        <p:grpSpPr>
          <a:xfrm>
            <a:off x="14102991" y="3793521"/>
            <a:ext cx="3020605" cy="2095929"/>
            <a:chOff x="0" y="0"/>
            <a:chExt cx="3020603" cy="2095928"/>
          </a:xfrm>
        </p:grpSpPr>
        <p:sp>
          <p:nvSpPr>
            <p:cNvPr id="555" name="Oval"/>
            <p:cNvSpPr/>
            <p:nvPr/>
          </p:nvSpPr>
          <p:spPr>
            <a:xfrm>
              <a:off x="0" y="-1"/>
              <a:ext cx="302060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56" name="Zigbee Alliance"/>
            <p:cNvSpPr txBox="1"/>
            <p:nvPr/>
          </p:nvSpPr>
          <p:spPr>
            <a:xfrm>
              <a:off x="546496" y="397724"/>
              <a:ext cx="1927611"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Zigbee Alliance</a:t>
              </a:r>
            </a:p>
          </p:txBody>
        </p:sp>
      </p:grpSp>
      <p:grpSp>
        <p:nvGrpSpPr>
          <p:cNvPr id="560" name="Oval 5"/>
          <p:cNvGrpSpPr/>
          <p:nvPr/>
        </p:nvGrpSpPr>
        <p:grpSpPr>
          <a:xfrm>
            <a:off x="15866721" y="5980738"/>
            <a:ext cx="3208965" cy="2095929"/>
            <a:chOff x="0" y="0"/>
            <a:chExt cx="3208964" cy="2095928"/>
          </a:xfrm>
        </p:grpSpPr>
        <p:sp>
          <p:nvSpPr>
            <p:cNvPr id="558" name="Oval"/>
            <p:cNvSpPr/>
            <p:nvPr/>
          </p:nvSpPr>
          <p:spPr>
            <a:xfrm>
              <a:off x="-1" y="-1"/>
              <a:ext cx="3208966"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59" name="Bluetooth SIG"/>
            <p:cNvSpPr txBox="1"/>
            <p:nvPr/>
          </p:nvSpPr>
          <p:spPr>
            <a:xfrm>
              <a:off x="574082" y="397724"/>
              <a:ext cx="2060799"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Bluetooth SIG</a:t>
              </a:r>
            </a:p>
          </p:txBody>
        </p:sp>
      </p:grpSp>
      <p:grpSp>
        <p:nvGrpSpPr>
          <p:cNvPr id="563" name="Oval 6"/>
          <p:cNvGrpSpPr/>
          <p:nvPr/>
        </p:nvGrpSpPr>
        <p:grpSpPr>
          <a:xfrm>
            <a:off x="15517400" y="8581820"/>
            <a:ext cx="3558285" cy="2095929"/>
            <a:chOff x="0" y="0"/>
            <a:chExt cx="3558283" cy="2095928"/>
          </a:xfrm>
        </p:grpSpPr>
        <p:sp>
          <p:nvSpPr>
            <p:cNvPr id="561" name="Oval"/>
            <p:cNvSpPr/>
            <p:nvPr/>
          </p:nvSpPr>
          <p:spPr>
            <a:xfrm>
              <a:off x="0" y="-1"/>
              <a:ext cx="355828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62" name="OMA SpecWorks"/>
            <p:cNvSpPr txBox="1"/>
            <p:nvPr/>
          </p:nvSpPr>
          <p:spPr>
            <a:xfrm>
              <a:off x="625237" y="397724"/>
              <a:ext cx="2307810"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OMA SpecWorks</a:t>
              </a:r>
            </a:p>
          </p:txBody>
        </p:sp>
      </p:grpSp>
      <p:grpSp>
        <p:nvGrpSpPr>
          <p:cNvPr id="566" name="Oval 8"/>
          <p:cNvGrpSpPr/>
          <p:nvPr/>
        </p:nvGrpSpPr>
        <p:grpSpPr>
          <a:xfrm>
            <a:off x="13500242" y="10561834"/>
            <a:ext cx="3020605" cy="2095929"/>
            <a:chOff x="0" y="0"/>
            <a:chExt cx="3020603" cy="2095928"/>
          </a:xfrm>
        </p:grpSpPr>
        <p:sp>
          <p:nvSpPr>
            <p:cNvPr id="564" name="Oval"/>
            <p:cNvSpPr/>
            <p:nvPr/>
          </p:nvSpPr>
          <p:spPr>
            <a:xfrm>
              <a:off x="0" y="-1"/>
              <a:ext cx="302060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65" name="OCF"/>
            <p:cNvSpPr txBox="1"/>
            <p:nvPr/>
          </p:nvSpPr>
          <p:spPr>
            <a:xfrm>
              <a:off x="546496" y="677124"/>
              <a:ext cx="1927611" cy="7416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OCF</a:t>
              </a:r>
            </a:p>
          </p:txBody>
        </p:sp>
      </p:grpSp>
      <p:grpSp>
        <p:nvGrpSpPr>
          <p:cNvPr id="569" name="Oval 9"/>
          <p:cNvGrpSpPr/>
          <p:nvPr/>
        </p:nvGrpSpPr>
        <p:grpSpPr>
          <a:xfrm>
            <a:off x="6602641" y="3884810"/>
            <a:ext cx="3527893" cy="2095929"/>
            <a:chOff x="0" y="0"/>
            <a:chExt cx="3527892" cy="2095928"/>
          </a:xfrm>
        </p:grpSpPr>
        <p:sp>
          <p:nvSpPr>
            <p:cNvPr id="567" name="Oval"/>
            <p:cNvSpPr/>
            <p:nvPr/>
          </p:nvSpPr>
          <p:spPr>
            <a:xfrm>
              <a:off x="-1" y="-1"/>
              <a:ext cx="352789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68" name="Integration W3C WoT…"/>
            <p:cNvSpPr txBox="1"/>
            <p:nvPr/>
          </p:nvSpPr>
          <p:spPr>
            <a:xfrm>
              <a:off x="620787" y="118324"/>
              <a:ext cx="2286316" cy="18592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p>
              <a:pPr defTabSz="1828800">
                <a:defRPr b="0" sz="3600">
                  <a:solidFill>
                    <a:srgbClr val="FFFFFF"/>
                  </a:solidFill>
                  <a:latin typeface="Calibri"/>
                  <a:ea typeface="Calibri"/>
                  <a:cs typeface="Calibri"/>
                  <a:sym typeface="Calibri"/>
                </a:defRPr>
              </a:pPr>
              <a:r>
                <a:t>Integration W3C WoT</a:t>
              </a:r>
            </a:p>
            <a:p>
              <a:pPr defTabSz="1828800">
                <a:defRPr b="0" sz="3600">
                  <a:solidFill>
                    <a:srgbClr val="FFFFFF"/>
                  </a:solidFill>
                  <a:latin typeface="Calibri"/>
                  <a:ea typeface="Calibri"/>
                  <a:cs typeface="Calibri"/>
                  <a:sym typeface="Calibri"/>
                </a:defRPr>
              </a:pPr>
              <a:r>
                <a:t>iotschema</a:t>
              </a:r>
            </a:p>
          </p:txBody>
        </p:sp>
      </p:grpSp>
      <p:grpSp>
        <p:nvGrpSpPr>
          <p:cNvPr id="572" name="Oval 10"/>
          <p:cNvGrpSpPr/>
          <p:nvPr/>
        </p:nvGrpSpPr>
        <p:grpSpPr>
          <a:xfrm>
            <a:off x="5736304" y="6485892"/>
            <a:ext cx="3227157" cy="2095929"/>
            <a:chOff x="0" y="0"/>
            <a:chExt cx="3227156" cy="2095928"/>
          </a:xfrm>
        </p:grpSpPr>
        <p:sp>
          <p:nvSpPr>
            <p:cNvPr id="570" name="Oval"/>
            <p:cNvSpPr/>
            <p:nvPr/>
          </p:nvSpPr>
          <p:spPr>
            <a:xfrm>
              <a:off x="-1" y="-1"/>
              <a:ext cx="3227158"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71" name="Platforms…"/>
            <p:cNvSpPr txBox="1"/>
            <p:nvPr/>
          </p:nvSpPr>
          <p:spPr>
            <a:xfrm>
              <a:off x="576745" y="118324"/>
              <a:ext cx="2073664" cy="18592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p>
              <a:pPr defTabSz="1828800">
                <a:defRPr b="0" sz="3600">
                  <a:solidFill>
                    <a:srgbClr val="FFFFFF"/>
                  </a:solidFill>
                  <a:latin typeface="Calibri"/>
                  <a:ea typeface="Calibri"/>
                  <a:cs typeface="Calibri"/>
                  <a:sym typeface="Calibri"/>
                </a:defRPr>
              </a:pPr>
              <a:r>
                <a:t>Platforms</a:t>
              </a:r>
            </a:p>
            <a:p>
              <a:pPr defTabSz="1828800">
                <a:defRPr b="0" sz="3600">
                  <a:solidFill>
                    <a:srgbClr val="FFFFFF"/>
                  </a:solidFill>
                  <a:latin typeface="Calibri"/>
                  <a:ea typeface="Calibri"/>
                  <a:cs typeface="Calibri"/>
                  <a:sym typeface="Calibri"/>
                </a:defRPr>
              </a:pPr>
              <a:r>
                <a:t>Smart Things</a:t>
              </a:r>
            </a:p>
          </p:txBody>
        </p:sp>
      </p:grpSp>
      <p:grpSp>
        <p:nvGrpSpPr>
          <p:cNvPr id="575" name="Oval 11"/>
          <p:cNvGrpSpPr/>
          <p:nvPr/>
        </p:nvGrpSpPr>
        <p:grpSpPr>
          <a:xfrm>
            <a:off x="6602641" y="8992261"/>
            <a:ext cx="3020605" cy="2095930"/>
            <a:chOff x="0" y="0"/>
            <a:chExt cx="3020603" cy="2095928"/>
          </a:xfrm>
        </p:grpSpPr>
        <p:sp>
          <p:nvSpPr>
            <p:cNvPr id="573" name="Oval"/>
            <p:cNvSpPr/>
            <p:nvPr/>
          </p:nvSpPr>
          <p:spPr>
            <a:xfrm>
              <a:off x="0" y="-1"/>
              <a:ext cx="302060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74" name="Industry Verticals SunSpec"/>
            <p:cNvSpPr txBox="1"/>
            <p:nvPr/>
          </p:nvSpPr>
          <p:spPr>
            <a:xfrm>
              <a:off x="546496" y="118324"/>
              <a:ext cx="1927611" cy="18592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Industry Verticals SunSpec</a:t>
              </a:r>
            </a:p>
          </p:txBody>
        </p:sp>
      </p:grpSp>
      <p:grpSp>
        <p:nvGrpSpPr>
          <p:cNvPr id="578" name="Oval 12"/>
          <p:cNvGrpSpPr/>
          <p:nvPr/>
        </p:nvGrpSpPr>
        <p:grpSpPr>
          <a:xfrm>
            <a:off x="10479640" y="3381378"/>
            <a:ext cx="3020605" cy="2095929"/>
            <a:chOff x="0" y="0"/>
            <a:chExt cx="3020603" cy="2095928"/>
          </a:xfrm>
        </p:grpSpPr>
        <p:sp>
          <p:nvSpPr>
            <p:cNvPr id="576" name="Oval"/>
            <p:cNvSpPr/>
            <p:nvPr/>
          </p:nvSpPr>
          <p:spPr>
            <a:xfrm>
              <a:off x="0" y="-1"/>
              <a:ext cx="302060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77" name="One Data Model"/>
            <p:cNvSpPr txBox="1"/>
            <p:nvPr/>
          </p:nvSpPr>
          <p:spPr>
            <a:xfrm>
              <a:off x="546496" y="397724"/>
              <a:ext cx="1927611"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One Data Model</a:t>
              </a:r>
            </a:p>
          </p:txBody>
        </p:sp>
      </p:grpSp>
      <p:grpSp>
        <p:nvGrpSpPr>
          <p:cNvPr id="581" name="Oval 13"/>
          <p:cNvGrpSpPr/>
          <p:nvPr/>
        </p:nvGrpSpPr>
        <p:grpSpPr>
          <a:xfrm>
            <a:off x="9623243" y="10718055"/>
            <a:ext cx="3020605" cy="2095929"/>
            <a:chOff x="0" y="0"/>
            <a:chExt cx="3020603" cy="2095928"/>
          </a:xfrm>
        </p:grpSpPr>
        <p:sp>
          <p:nvSpPr>
            <p:cNvPr id="579" name="Oval"/>
            <p:cNvSpPr/>
            <p:nvPr/>
          </p:nvSpPr>
          <p:spPr>
            <a:xfrm>
              <a:off x="0" y="-1"/>
              <a:ext cx="302060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80" name="Vendors"/>
            <p:cNvSpPr txBox="1"/>
            <p:nvPr/>
          </p:nvSpPr>
          <p:spPr>
            <a:xfrm>
              <a:off x="546496" y="677124"/>
              <a:ext cx="1927611" cy="7416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Vendors</a:t>
              </a:r>
            </a:p>
          </p:txBody>
        </p:sp>
      </p:grpSp>
      <p:sp>
        <p:nvSpPr>
          <p:cNvPr id="582"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586" name="Oval 23"/>
          <p:cNvGrpSpPr/>
          <p:nvPr/>
        </p:nvGrpSpPr>
        <p:grpSpPr>
          <a:xfrm>
            <a:off x="10105600" y="10056679"/>
            <a:ext cx="3020605" cy="2095929"/>
            <a:chOff x="0" y="0"/>
            <a:chExt cx="3020603" cy="2095928"/>
          </a:xfrm>
        </p:grpSpPr>
        <p:sp>
          <p:nvSpPr>
            <p:cNvPr id="584" name="Oval"/>
            <p:cNvSpPr/>
            <p:nvPr/>
          </p:nvSpPr>
          <p:spPr>
            <a:xfrm>
              <a:off x="0" y="-1"/>
              <a:ext cx="302060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85" name="Other"/>
            <p:cNvSpPr txBox="1"/>
            <p:nvPr/>
          </p:nvSpPr>
          <p:spPr>
            <a:xfrm>
              <a:off x="546496" y="677124"/>
              <a:ext cx="1927611" cy="7416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Other</a:t>
              </a:r>
            </a:p>
          </p:txBody>
        </p:sp>
      </p:grpSp>
      <p:sp>
        <p:nvSpPr>
          <p:cNvPr id="587" name="Title 1"/>
          <p:cNvSpPr txBox="1"/>
          <p:nvPr>
            <p:ph type="title"/>
          </p:nvPr>
        </p:nvSpPr>
        <p:spPr>
          <a:xfrm>
            <a:off x="5448678" y="89528"/>
            <a:ext cx="14687290" cy="2651126"/>
          </a:xfrm>
          <a:prstGeom prst="rect">
            <a:avLst/>
          </a:prstGeom>
        </p:spPr>
        <p:txBody>
          <a:bodyPr/>
          <a:lstStyle/>
          <a:p>
            <a:pPr/>
            <a:r>
              <a:t>Governance of SDF vs. Content</a:t>
            </a:r>
          </a:p>
        </p:txBody>
      </p:sp>
      <p:grpSp>
        <p:nvGrpSpPr>
          <p:cNvPr id="590" name="Snip Single Corner Rectangle 3"/>
          <p:cNvGrpSpPr/>
          <p:nvPr/>
        </p:nvGrpSpPr>
        <p:grpSpPr>
          <a:xfrm>
            <a:off x="5092569" y="7419340"/>
            <a:ext cx="2481961" cy="2844813"/>
            <a:chOff x="0" y="0"/>
            <a:chExt cx="2481960" cy="2844812"/>
          </a:xfrm>
        </p:grpSpPr>
        <p:sp>
          <p:nvSpPr>
            <p:cNvPr id="588" name="Shape"/>
            <p:cNvSpPr/>
            <p:nvPr/>
          </p:nvSpPr>
          <p:spPr>
            <a:xfrm>
              <a:off x="-1" y="-1"/>
              <a:ext cx="2481962" cy="284481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8000" y="0"/>
                  </a:lnTo>
                  <a:lnTo>
                    <a:pt x="21600" y="3141"/>
                  </a:lnTo>
                  <a:lnTo>
                    <a:pt x="21600" y="21600"/>
                  </a:lnTo>
                  <a:lnTo>
                    <a:pt x="0" y="21600"/>
                  </a:lnTo>
                  <a:close/>
                </a:path>
              </a:pathLst>
            </a:cu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89" name="SDF Format"/>
            <p:cNvSpPr txBox="1"/>
            <p:nvPr/>
          </p:nvSpPr>
          <p:spPr>
            <a:xfrm>
              <a:off x="104139" y="875583"/>
              <a:ext cx="2066848"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latin typeface="Calibri"/>
                  <a:ea typeface="Calibri"/>
                  <a:cs typeface="Calibri"/>
                  <a:sym typeface="Calibri"/>
                </a:defRPr>
              </a:lvl1pPr>
            </a:lstStyle>
            <a:p>
              <a:pPr/>
              <a:r>
                <a:t>SDF Format</a:t>
              </a:r>
            </a:p>
          </p:txBody>
        </p:sp>
      </p:grpSp>
      <p:grpSp>
        <p:nvGrpSpPr>
          <p:cNvPr id="593" name="Oval 4"/>
          <p:cNvGrpSpPr/>
          <p:nvPr/>
        </p:nvGrpSpPr>
        <p:grpSpPr>
          <a:xfrm>
            <a:off x="15540852" y="2841749"/>
            <a:ext cx="3020605" cy="2095930"/>
            <a:chOff x="0" y="0"/>
            <a:chExt cx="3020603" cy="2095928"/>
          </a:xfrm>
        </p:grpSpPr>
        <p:sp>
          <p:nvSpPr>
            <p:cNvPr id="591" name="Oval"/>
            <p:cNvSpPr/>
            <p:nvPr/>
          </p:nvSpPr>
          <p:spPr>
            <a:xfrm>
              <a:off x="0" y="-1"/>
              <a:ext cx="302060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92" name="Zigbee Alliance"/>
            <p:cNvSpPr txBox="1"/>
            <p:nvPr/>
          </p:nvSpPr>
          <p:spPr>
            <a:xfrm>
              <a:off x="546496" y="397724"/>
              <a:ext cx="1927611"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Zigbee Alliance</a:t>
              </a:r>
            </a:p>
          </p:txBody>
        </p:sp>
      </p:grpSp>
      <p:grpSp>
        <p:nvGrpSpPr>
          <p:cNvPr id="596" name="Oval 5"/>
          <p:cNvGrpSpPr/>
          <p:nvPr/>
        </p:nvGrpSpPr>
        <p:grpSpPr>
          <a:xfrm>
            <a:off x="14638008" y="5253004"/>
            <a:ext cx="3208965" cy="2095929"/>
            <a:chOff x="0" y="0"/>
            <a:chExt cx="3208964" cy="2095928"/>
          </a:xfrm>
        </p:grpSpPr>
        <p:sp>
          <p:nvSpPr>
            <p:cNvPr id="594" name="Oval"/>
            <p:cNvSpPr/>
            <p:nvPr/>
          </p:nvSpPr>
          <p:spPr>
            <a:xfrm>
              <a:off x="-1" y="-1"/>
              <a:ext cx="3208966"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95" name="Bluetooth SIG"/>
            <p:cNvSpPr txBox="1"/>
            <p:nvPr/>
          </p:nvSpPr>
          <p:spPr>
            <a:xfrm>
              <a:off x="574082" y="397724"/>
              <a:ext cx="2060799"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Bluetooth SIG</a:t>
              </a:r>
            </a:p>
          </p:txBody>
        </p:sp>
      </p:grpSp>
      <p:grpSp>
        <p:nvGrpSpPr>
          <p:cNvPr id="599" name="Oval 6"/>
          <p:cNvGrpSpPr/>
          <p:nvPr/>
        </p:nvGrpSpPr>
        <p:grpSpPr>
          <a:xfrm>
            <a:off x="16118667" y="7960752"/>
            <a:ext cx="3558285" cy="2095929"/>
            <a:chOff x="0" y="0"/>
            <a:chExt cx="3558283" cy="2095928"/>
          </a:xfrm>
        </p:grpSpPr>
        <p:sp>
          <p:nvSpPr>
            <p:cNvPr id="597" name="Oval"/>
            <p:cNvSpPr/>
            <p:nvPr/>
          </p:nvSpPr>
          <p:spPr>
            <a:xfrm>
              <a:off x="0" y="-1"/>
              <a:ext cx="355828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598" name="OMA SpecWorks"/>
            <p:cNvSpPr txBox="1"/>
            <p:nvPr/>
          </p:nvSpPr>
          <p:spPr>
            <a:xfrm>
              <a:off x="625237" y="397724"/>
              <a:ext cx="2307810"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OMA SpecWorks</a:t>
              </a:r>
            </a:p>
          </p:txBody>
        </p:sp>
      </p:grpSp>
      <p:grpSp>
        <p:nvGrpSpPr>
          <p:cNvPr id="602" name="Oval 8"/>
          <p:cNvGrpSpPr/>
          <p:nvPr/>
        </p:nvGrpSpPr>
        <p:grpSpPr>
          <a:xfrm>
            <a:off x="12859509" y="8507083"/>
            <a:ext cx="3020605" cy="2095929"/>
            <a:chOff x="0" y="0"/>
            <a:chExt cx="3020603" cy="2095928"/>
          </a:xfrm>
        </p:grpSpPr>
        <p:sp>
          <p:nvSpPr>
            <p:cNvPr id="600" name="Oval"/>
            <p:cNvSpPr/>
            <p:nvPr/>
          </p:nvSpPr>
          <p:spPr>
            <a:xfrm>
              <a:off x="0" y="-1"/>
              <a:ext cx="302060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01" name="OCF"/>
            <p:cNvSpPr txBox="1"/>
            <p:nvPr/>
          </p:nvSpPr>
          <p:spPr>
            <a:xfrm>
              <a:off x="546496" y="677124"/>
              <a:ext cx="1927611" cy="7416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OCF</a:t>
              </a:r>
            </a:p>
          </p:txBody>
        </p:sp>
      </p:grpSp>
      <p:grpSp>
        <p:nvGrpSpPr>
          <p:cNvPr id="605" name="Oval 12"/>
          <p:cNvGrpSpPr/>
          <p:nvPr/>
        </p:nvGrpSpPr>
        <p:grpSpPr>
          <a:xfrm>
            <a:off x="10527803" y="3610950"/>
            <a:ext cx="3020605" cy="2095929"/>
            <a:chOff x="0" y="0"/>
            <a:chExt cx="3020603" cy="2095928"/>
          </a:xfrm>
        </p:grpSpPr>
        <p:sp>
          <p:nvSpPr>
            <p:cNvPr id="603" name="Oval"/>
            <p:cNvSpPr/>
            <p:nvPr/>
          </p:nvSpPr>
          <p:spPr>
            <a:xfrm>
              <a:off x="0" y="-1"/>
              <a:ext cx="3020604" cy="2095930"/>
            </a:xfrm>
            <a:prstGeom prst="ellipse">
              <a:avLst/>
            </a:prstGeom>
            <a:solidFill>
              <a:srgbClr val="4472C4"/>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04" name="One Data Model"/>
            <p:cNvSpPr txBox="1"/>
            <p:nvPr/>
          </p:nvSpPr>
          <p:spPr>
            <a:xfrm>
              <a:off x="546496" y="397724"/>
              <a:ext cx="1927611"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One Data Model</a:t>
              </a:r>
            </a:p>
          </p:txBody>
        </p:sp>
      </p:grpSp>
      <p:grpSp>
        <p:nvGrpSpPr>
          <p:cNvPr id="608" name="Oval 13"/>
          <p:cNvGrpSpPr/>
          <p:nvPr/>
        </p:nvGrpSpPr>
        <p:grpSpPr>
          <a:xfrm>
            <a:off x="4678547" y="4658914"/>
            <a:ext cx="3020605" cy="2095929"/>
            <a:chOff x="0" y="0"/>
            <a:chExt cx="3020603" cy="2095928"/>
          </a:xfrm>
        </p:grpSpPr>
        <p:sp>
          <p:nvSpPr>
            <p:cNvPr id="606" name="Oval"/>
            <p:cNvSpPr/>
            <p:nvPr/>
          </p:nvSpPr>
          <p:spPr>
            <a:xfrm>
              <a:off x="0" y="-1"/>
              <a:ext cx="3020604" cy="2095930"/>
            </a:xfrm>
            <a:prstGeom prst="ellipse">
              <a:avLst/>
            </a:pr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07" name="IETF"/>
            <p:cNvSpPr txBox="1"/>
            <p:nvPr/>
          </p:nvSpPr>
          <p:spPr>
            <a:xfrm>
              <a:off x="546496" y="677124"/>
              <a:ext cx="1927611" cy="7416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latin typeface="Calibri"/>
                  <a:ea typeface="Calibri"/>
                  <a:cs typeface="Calibri"/>
                  <a:sym typeface="Calibri"/>
                </a:defRPr>
              </a:lvl1pPr>
            </a:lstStyle>
            <a:p>
              <a:pPr/>
              <a:r>
                <a:t>IETF</a:t>
              </a:r>
            </a:p>
          </p:txBody>
        </p:sp>
      </p:grpSp>
      <p:grpSp>
        <p:nvGrpSpPr>
          <p:cNvPr id="611" name="Snip Single Corner Rectangle 15"/>
          <p:cNvGrpSpPr/>
          <p:nvPr/>
        </p:nvGrpSpPr>
        <p:grpSpPr>
          <a:xfrm>
            <a:off x="17897809" y="4170307"/>
            <a:ext cx="2135745" cy="1397303"/>
            <a:chOff x="0" y="0"/>
            <a:chExt cx="2135744" cy="1397302"/>
          </a:xfrm>
        </p:grpSpPr>
        <p:sp>
          <p:nvSpPr>
            <p:cNvPr id="609" name="Shape"/>
            <p:cNvSpPr/>
            <p:nvPr/>
          </p:nvSpPr>
          <p:spPr>
            <a:xfrm>
              <a:off x="0" y="0"/>
              <a:ext cx="2135745" cy="13791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275" y="0"/>
                  </a:lnTo>
                  <a:lnTo>
                    <a:pt x="21600" y="3600"/>
                  </a:lnTo>
                  <a:lnTo>
                    <a:pt x="21600" y="21600"/>
                  </a:lnTo>
                  <a:lnTo>
                    <a:pt x="0" y="21600"/>
                  </a:lnTo>
                  <a:close/>
                </a:path>
              </a:pathLst>
            </a:cu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10" name="Bespoke Models"/>
            <p:cNvSpPr txBox="1"/>
            <p:nvPr/>
          </p:nvSpPr>
          <p:spPr>
            <a:xfrm>
              <a:off x="104140" y="96822"/>
              <a:ext cx="1812531" cy="1300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Bespoke Models</a:t>
              </a:r>
            </a:p>
          </p:txBody>
        </p:sp>
      </p:grpSp>
      <p:grpSp>
        <p:nvGrpSpPr>
          <p:cNvPr id="614" name="Snip Single Corner Rectangle 16"/>
          <p:cNvGrpSpPr/>
          <p:nvPr/>
        </p:nvGrpSpPr>
        <p:grpSpPr>
          <a:xfrm>
            <a:off x="16932354" y="6276332"/>
            <a:ext cx="2135745" cy="1397303"/>
            <a:chOff x="0" y="0"/>
            <a:chExt cx="2135744" cy="1397302"/>
          </a:xfrm>
        </p:grpSpPr>
        <p:sp>
          <p:nvSpPr>
            <p:cNvPr id="612" name="Shape"/>
            <p:cNvSpPr/>
            <p:nvPr/>
          </p:nvSpPr>
          <p:spPr>
            <a:xfrm>
              <a:off x="0" y="0"/>
              <a:ext cx="2135745" cy="13791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275" y="0"/>
                  </a:lnTo>
                  <a:lnTo>
                    <a:pt x="21600" y="3600"/>
                  </a:lnTo>
                  <a:lnTo>
                    <a:pt x="21600" y="21600"/>
                  </a:lnTo>
                  <a:lnTo>
                    <a:pt x="0" y="21600"/>
                  </a:lnTo>
                  <a:close/>
                </a:path>
              </a:pathLst>
            </a:cu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13" name="Bespoke Models"/>
            <p:cNvSpPr txBox="1"/>
            <p:nvPr/>
          </p:nvSpPr>
          <p:spPr>
            <a:xfrm>
              <a:off x="104140" y="96822"/>
              <a:ext cx="1812531" cy="1300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Bespoke Models</a:t>
              </a:r>
            </a:p>
          </p:txBody>
        </p:sp>
      </p:grpSp>
      <p:grpSp>
        <p:nvGrpSpPr>
          <p:cNvPr id="617" name="Snip Single Corner Rectangle 17"/>
          <p:cNvGrpSpPr/>
          <p:nvPr/>
        </p:nvGrpSpPr>
        <p:grpSpPr>
          <a:xfrm>
            <a:off x="18000225" y="9672314"/>
            <a:ext cx="2135745" cy="1397303"/>
            <a:chOff x="0" y="0"/>
            <a:chExt cx="2135744" cy="1397302"/>
          </a:xfrm>
        </p:grpSpPr>
        <p:sp>
          <p:nvSpPr>
            <p:cNvPr id="615" name="Shape"/>
            <p:cNvSpPr/>
            <p:nvPr/>
          </p:nvSpPr>
          <p:spPr>
            <a:xfrm>
              <a:off x="0" y="0"/>
              <a:ext cx="2135745" cy="13791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275" y="0"/>
                  </a:lnTo>
                  <a:lnTo>
                    <a:pt x="21600" y="3600"/>
                  </a:lnTo>
                  <a:lnTo>
                    <a:pt x="21600" y="21600"/>
                  </a:lnTo>
                  <a:lnTo>
                    <a:pt x="0" y="21600"/>
                  </a:lnTo>
                  <a:close/>
                </a:path>
              </a:pathLst>
            </a:cu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16" name="Bespoke Models"/>
            <p:cNvSpPr txBox="1"/>
            <p:nvPr/>
          </p:nvSpPr>
          <p:spPr>
            <a:xfrm>
              <a:off x="104140" y="96822"/>
              <a:ext cx="1812531" cy="1300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Bespoke Models</a:t>
              </a:r>
            </a:p>
          </p:txBody>
        </p:sp>
      </p:grpSp>
      <p:grpSp>
        <p:nvGrpSpPr>
          <p:cNvPr id="620" name="Snip Single Corner Rectangle 18"/>
          <p:cNvGrpSpPr/>
          <p:nvPr/>
        </p:nvGrpSpPr>
        <p:grpSpPr>
          <a:xfrm>
            <a:off x="11611094" y="11463011"/>
            <a:ext cx="2135745" cy="1397303"/>
            <a:chOff x="0" y="0"/>
            <a:chExt cx="2135744" cy="1397302"/>
          </a:xfrm>
        </p:grpSpPr>
        <p:sp>
          <p:nvSpPr>
            <p:cNvPr id="618" name="Shape"/>
            <p:cNvSpPr/>
            <p:nvPr/>
          </p:nvSpPr>
          <p:spPr>
            <a:xfrm>
              <a:off x="0" y="0"/>
              <a:ext cx="2135745" cy="13791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275" y="0"/>
                  </a:lnTo>
                  <a:lnTo>
                    <a:pt x="21600" y="3600"/>
                  </a:lnTo>
                  <a:lnTo>
                    <a:pt x="21600" y="21600"/>
                  </a:lnTo>
                  <a:lnTo>
                    <a:pt x="0" y="21600"/>
                  </a:lnTo>
                  <a:close/>
                </a:path>
              </a:pathLst>
            </a:cu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19" name="Bespoke Models"/>
            <p:cNvSpPr txBox="1"/>
            <p:nvPr/>
          </p:nvSpPr>
          <p:spPr>
            <a:xfrm>
              <a:off x="104140" y="96822"/>
              <a:ext cx="1812531" cy="1300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Bespoke Models</a:t>
              </a:r>
            </a:p>
          </p:txBody>
        </p:sp>
      </p:grpSp>
      <p:grpSp>
        <p:nvGrpSpPr>
          <p:cNvPr id="623" name="Snip Single Corner Rectangle 20"/>
          <p:cNvGrpSpPr/>
          <p:nvPr/>
        </p:nvGrpSpPr>
        <p:grpSpPr>
          <a:xfrm>
            <a:off x="10392643" y="6043045"/>
            <a:ext cx="2835667" cy="1827231"/>
            <a:chOff x="0" y="0"/>
            <a:chExt cx="2835666" cy="1827229"/>
          </a:xfrm>
        </p:grpSpPr>
        <p:sp>
          <p:nvSpPr>
            <p:cNvPr id="621" name="Shape"/>
            <p:cNvSpPr/>
            <p:nvPr/>
          </p:nvSpPr>
          <p:spPr>
            <a:xfrm>
              <a:off x="-1" y="0"/>
              <a:ext cx="2835668" cy="18272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280" y="0"/>
                  </a:lnTo>
                  <a:lnTo>
                    <a:pt x="21600" y="3600"/>
                  </a:lnTo>
                  <a:lnTo>
                    <a:pt x="21600" y="21600"/>
                  </a:lnTo>
                  <a:lnTo>
                    <a:pt x="0" y="21600"/>
                  </a:lnTo>
                  <a:close/>
                </a:path>
              </a:pathLst>
            </a:cu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22" name="Converged Models"/>
            <p:cNvSpPr txBox="1"/>
            <p:nvPr/>
          </p:nvSpPr>
          <p:spPr>
            <a:xfrm>
              <a:off x="104140" y="339511"/>
              <a:ext cx="2475115"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Converged Models</a:t>
              </a:r>
            </a:p>
          </p:txBody>
        </p:sp>
      </p:grpSp>
      <p:grpSp>
        <p:nvGrpSpPr>
          <p:cNvPr id="626" name="Snip Single Corner Rectangle 21"/>
          <p:cNvGrpSpPr/>
          <p:nvPr/>
        </p:nvGrpSpPr>
        <p:grpSpPr>
          <a:xfrm>
            <a:off x="10641365" y="5795891"/>
            <a:ext cx="2835667" cy="1827231"/>
            <a:chOff x="0" y="0"/>
            <a:chExt cx="2835666" cy="1827229"/>
          </a:xfrm>
        </p:grpSpPr>
        <p:sp>
          <p:nvSpPr>
            <p:cNvPr id="624" name="Shape"/>
            <p:cNvSpPr/>
            <p:nvPr/>
          </p:nvSpPr>
          <p:spPr>
            <a:xfrm>
              <a:off x="-1" y="0"/>
              <a:ext cx="2835668" cy="18272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280" y="0"/>
                  </a:lnTo>
                  <a:lnTo>
                    <a:pt x="21600" y="3600"/>
                  </a:lnTo>
                  <a:lnTo>
                    <a:pt x="21600" y="21600"/>
                  </a:lnTo>
                  <a:lnTo>
                    <a:pt x="0" y="21600"/>
                  </a:lnTo>
                  <a:close/>
                </a:path>
              </a:pathLst>
            </a:cu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25" name="Converged Models"/>
            <p:cNvSpPr txBox="1"/>
            <p:nvPr/>
          </p:nvSpPr>
          <p:spPr>
            <a:xfrm>
              <a:off x="104140" y="339511"/>
              <a:ext cx="2475115"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Converged Models</a:t>
              </a:r>
            </a:p>
          </p:txBody>
        </p:sp>
      </p:grpSp>
      <p:grpSp>
        <p:nvGrpSpPr>
          <p:cNvPr id="629" name="Snip Single Corner Rectangle 19"/>
          <p:cNvGrpSpPr/>
          <p:nvPr/>
        </p:nvGrpSpPr>
        <p:grpSpPr>
          <a:xfrm>
            <a:off x="10941239" y="5548738"/>
            <a:ext cx="2835667" cy="1827231"/>
            <a:chOff x="0" y="0"/>
            <a:chExt cx="2835666" cy="1827229"/>
          </a:xfrm>
        </p:grpSpPr>
        <p:sp>
          <p:nvSpPr>
            <p:cNvPr id="627" name="Shape"/>
            <p:cNvSpPr/>
            <p:nvPr/>
          </p:nvSpPr>
          <p:spPr>
            <a:xfrm>
              <a:off x="-1" y="0"/>
              <a:ext cx="2835668" cy="18272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280" y="0"/>
                  </a:lnTo>
                  <a:lnTo>
                    <a:pt x="21600" y="3600"/>
                  </a:lnTo>
                  <a:lnTo>
                    <a:pt x="21600" y="21600"/>
                  </a:lnTo>
                  <a:lnTo>
                    <a:pt x="0" y="21600"/>
                  </a:lnTo>
                  <a:close/>
                </a:path>
              </a:pathLst>
            </a:cu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28" name="Converged Models"/>
            <p:cNvSpPr txBox="1"/>
            <p:nvPr/>
          </p:nvSpPr>
          <p:spPr>
            <a:xfrm>
              <a:off x="104140" y="339511"/>
              <a:ext cx="2475115"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Converged Models</a:t>
              </a:r>
            </a:p>
          </p:txBody>
        </p:sp>
      </p:grpSp>
      <p:grpSp>
        <p:nvGrpSpPr>
          <p:cNvPr id="632" name="Snip Single Corner Rectangle 14"/>
          <p:cNvGrpSpPr/>
          <p:nvPr/>
        </p:nvGrpSpPr>
        <p:grpSpPr>
          <a:xfrm>
            <a:off x="11239616" y="5348459"/>
            <a:ext cx="2835667" cy="1827231"/>
            <a:chOff x="0" y="0"/>
            <a:chExt cx="2835666" cy="1827229"/>
          </a:xfrm>
        </p:grpSpPr>
        <p:sp>
          <p:nvSpPr>
            <p:cNvPr id="630" name="Shape"/>
            <p:cNvSpPr/>
            <p:nvPr/>
          </p:nvSpPr>
          <p:spPr>
            <a:xfrm>
              <a:off x="-1" y="0"/>
              <a:ext cx="2835668" cy="182723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280" y="0"/>
                  </a:lnTo>
                  <a:lnTo>
                    <a:pt x="21600" y="3600"/>
                  </a:lnTo>
                  <a:lnTo>
                    <a:pt x="21600" y="21600"/>
                  </a:lnTo>
                  <a:lnTo>
                    <a:pt x="0" y="21600"/>
                  </a:lnTo>
                  <a:close/>
                </a:path>
              </a:pathLst>
            </a:cu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31" name="Converged Models"/>
            <p:cNvSpPr txBox="1"/>
            <p:nvPr/>
          </p:nvSpPr>
          <p:spPr>
            <a:xfrm>
              <a:off x="104140" y="339511"/>
              <a:ext cx="2475115" cy="13004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Converged Models</a:t>
              </a:r>
            </a:p>
          </p:txBody>
        </p:sp>
      </p:grpSp>
      <p:sp>
        <p:nvSpPr>
          <p:cNvPr id="633" name="Title 1"/>
          <p:cNvSpPr txBox="1"/>
          <p:nvPr/>
        </p:nvSpPr>
        <p:spPr>
          <a:xfrm>
            <a:off x="4641305" y="3124881"/>
            <a:ext cx="3074187" cy="1149805"/>
          </a:xfrm>
          <a:prstGeom prst="rect">
            <a:avLst/>
          </a:prstGeom>
          <a:ln w="12700">
            <a:miter lim="400000"/>
          </a:ln>
          <a:extLst>
            <a:ext uri="{C572A759-6A51-4108-AA02-DFA0A04FC94B}">
              <ma14:wrappingTextBoxFlag xmlns:ma14="http://schemas.microsoft.com/office/mac/drawingml/2011/main" val="1"/>
            </a:ext>
          </a:extLst>
        </p:spPr>
        <p:txBody>
          <a:bodyPr tIns="91439" bIns="91439" anchor="ctr">
            <a:normAutofit fontScale="100000" lnSpcReduction="0"/>
          </a:bodyPr>
          <a:lstStyle>
            <a:lvl1pPr algn="l" defTabSz="1828800">
              <a:lnSpc>
                <a:spcPct val="90000"/>
              </a:lnSpc>
              <a:defRPr b="0" sz="4800">
                <a:latin typeface="Calibri Light"/>
                <a:ea typeface="Calibri Light"/>
                <a:cs typeface="Calibri Light"/>
                <a:sym typeface="Calibri Light"/>
              </a:defRPr>
            </a:lvl1pPr>
          </a:lstStyle>
          <a:p>
            <a:pPr/>
            <a:r>
              <a:t>SDF Format</a:t>
            </a:r>
          </a:p>
        </p:txBody>
      </p:sp>
      <p:grpSp>
        <p:nvGrpSpPr>
          <p:cNvPr id="636" name="Snip Single Corner Rectangle 25"/>
          <p:cNvGrpSpPr/>
          <p:nvPr/>
        </p:nvGrpSpPr>
        <p:grpSpPr>
          <a:xfrm>
            <a:off x="14178443" y="9913415"/>
            <a:ext cx="2135745" cy="1397303"/>
            <a:chOff x="0" y="0"/>
            <a:chExt cx="2135744" cy="1397302"/>
          </a:xfrm>
        </p:grpSpPr>
        <p:sp>
          <p:nvSpPr>
            <p:cNvPr id="634" name="Shape"/>
            <p:cNvSpPr/>
            <p:nvPr/>
          </p:nvSpPr>
          <p:spPr>
            <a:xfrm>
              <a:off x="0" y="0"/>
              <a:ext cx="2135745" cy="13791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9275" y="0"/>
                  </a:lnTo>
                  <a:lnTo>
                    <a:pt x="21600" y="3600"/>
                  </a:lnTo>
                  <a:lnTo>
                    <a:pt x="21600" y="21600"/>
                  </a:lnTo>
                  <a:lnTo>
                    <a:pt x="0" y="21600"/>
                  </a:lnTo>
                  <a:close/>
                </a:path>
              </a:pathLst>
            </a:custGeom>
            <a:solidFill>
              <a:srgbClr val="A9D18E"/>
            </a:solidFill>
            <a:ln w="25400" cap="flat">
              <a:solidFill>
                <a:srgbClr val="000000"/>
              </a:solidFill>
              <a:prstDash val="solid"/>
              <a:miter lim="800000"/>
            </a:ln>
            <a:effectLst/>
          </p:spPr>
          <p:txBody>
            <a:bodyPr wrap="square" lIns="91439" tIns="91439" rIns="91439" bIns="91439" numCol="1" anchor="ctr">
              <a:noAutofit/>
            </a:bodyPr>
            <a:lstStyle/>
            <a:p>
              <a:pPr defTabSz="1828800">
                <a:defRPr b="0" sz="3600">
                  <a:solidFill>
                    <a:srgbClr val="FFFFFF"/>
                  </a:solidFill>
                  <a:latin typeface="Calibri"/>
                  <a:ea typeface="Calibri"/>
                  <a:cs typeface="Calibri"/>
                  <a:sym typeface="Calibri"/>
                </a:defRPr>
              </a:pPr>
            </a:p>
          </p:txBody>
        </p:sp>
        <p:sp>
          <p:nvSpPr>
            <p:cNvPr id="635" name="Bespoke Models"/>
            <p:cNvSpPr txBox="1"/>
            <p:nvPr/>
          </p:nvSpPr>
          <p:spPr>
            <a:xfrm>
              <a:off x="104140" y="96822"/>
              <a:ext cx="1812531" cy="1300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lvl1pPr defTabSz="1828800">
                <a:defRPr b="0" sz="3600">
                  <a:solidFill>
                    <a:srgbClr val="FFFFFF"/>
                  </a:solidFill>
                  <a:latin typeface="Calibri"/>
                  <a:ea typeface="Calibri"/>
                  <a:cs typeface="Calibri"/>
                  <a:sym typeface="Calibri"/>
                </a:defRPr>
              </a:lvl1pPr>
            </a:lstStyle>
            <a:p>
              <a:pPr/>
              <a:r>
                <a:t>Bespoke Models</a:t>
              </a:r>
            </a:p>
          </p:txBody>
        </p:sp>
      </p:grpSp>
      <p:sp>
        <p:nvSpPr>
          <p:cNvPr id="637" name="Title 1"/>
          <p:cNvSpPr txBox="1"/>
          <p:nvPr/>
        </p:nvSpPr>
        <p:spPr>
          <a:xfrm>
            <a:off x="12564290" y="2219331"/>
            <a:ext cx="3074187" cy="1149806"/>
          </a:xfrm>
          <a:prstGeom prst="rect">
            <a:avLst/>
          </a:prstGeom>
          <a:ln w="12700">
            <a:miter lim="400000"/>
          </a:ln>
          <a:extLst>
            <a:ext uri="{C572A759-6A51-4108-AA02-DFA0A04FC94B}">
              <ma14:wrappingTextBoxFlag xmlns:ma14="http://schemas.microsoft.com/office/mac/drawingml/2011/main" val="1"/>
            </a:ext>
          </a:extLst>
        </p:spPr>
        <p:txBody>
          <a:bodyPr tIns="91439" bIns="91439" anchor="ctr">
            <a:normAutofit fontScale="100000" lnSpcReduction="0"/>
          </a:bodyPr>
          <a:lstStyle>
            <a:lvl1pPr algn="l" defTabSz="1828800">
              <a:lnSpc>
                <a:spcPct val="90000"/>
              </a:lnSpc>
              <a:defRPr b="0" sz="4400">
                <a:latin typeface="Calibri Light"/>
                <a:ea typeface="Calibri Light"/>
                <a:cs typeface="Calibri Light"/>
                <a:sym typeface="Calibri Light"/>
              </a:defRPr>
            </a:lvl1pPr>
          </a:lstStyle>
          <a:p>
            <a:pPr/>
            <a:r>
              <a:t>SDF Content</a:t>
            </a:r>
          </a:p>
        </p:txBody>
      </p:sp>
      <p:sp>
        <p:nvSpPr>
          <p:cNvPr id="63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Agenda"/>
          <p:cNvSpPr txBox="1"/>
          <p:nvPr>
            <p:ph type="title"/>
          </p:nvPr>
        </p:nvSpPr>
        <p:spPr>
          <a:prstGeom prst="rect">
            <a:avLst/>
          </a:prstGeom>
        </p:spPr>
        <p:txBody>
          <a:bodyPr/>
          <a:lstStyle/>
          <a:p>
            <a:pPr/>
            <a:r>
              <a:t>Agenda</a:t>
            </a:r>
          </a:p>
        </p:txBody>
      </p:sp>
      <p:sp>
        <p:nvSpPr>
          <p:cNvPr id="278" name="(30) Intro; brief introduction into OneDM, SDF (Proponents); clarifying questions…"/>
          <p:cNvSpPr txBox="1"/>
          <p:nvPr>
            <p:ph type="body" idx="1"/>
          </p:nvPr>
        </p:nvSpPr>
        <p:spPr>
          <a:prstGeom prst="rect">
            <a:avLst/>
          </a:prstGeom>
        </p:spPr>
        <p:txBody>
          <a:bodyPr/>
          <a:lstStyle/>
          <a:p>
            <a:pPr/>
            <a:r>
              <a:t>(30) Intro; brief introduction into OneDM, SDF (Proponents);</a:t>
            </a:r>
            <a:br/>
            <a:r>
              <a:t>clarifying questions</a:t>
            </a:r>
          </a:p>
          <a:p>
            <a:pPr/>
            <a:r>
              <a:t>(20) Views of contributing ecosystems (Bluetooth, OCF, OMA [LwM2M], Zigbee) and a few interested vendors (…); clarifying questions</a:t>
            </a:r>
          </a:p>
          <a:p>
            <a:pPr/>
            <a:r>
              <a:t>(30) Discussion (beyond clarifying questions)</a:t>
            </a:r>
          </a:p>
          <a:p>
            <a:pPr/>
            <a:r>
              <a:t>(10) Calling the questions</a:t>
            </a:r>
          </a:p>
        </p:txBody>
      </p:sp>
      <p:sp>
        <p:nvSpPr>
          <p:cNvPr id="279" name="Slide Number"/>
          <p:cNvSpPr txBox="1"/>
          <p:nvPr>
            <p:ph type="sldNum" sz="quarter" idx="2"/>
          </p:nvPr>
        </p:nvSpPr>
        <p:spPr>
          <a:xfrm>
            <a:off x="12022582" y="13081000"/>
            <a:ext cx="326137" cy="54774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80" name="(10) Tool Wastage"/>
          <p:cNvSpPr txBox="1"/>
          <p:nvPr/>
        </p:nvSpPr>
        <p:spPr>
          <a:xfrm rot="16200000">
            <a:off x="-1758333" y="7580694"/>
            <a:ext cx="4935018"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4800"/>
            </a:lvl1pPr>
          </a:lstStyle>
          <a:p>
            <a:pPr/>
            <a:r>
              <a:t>(10) Tool Wastage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The problem"/>
          <p:cNvSpPr txBox="1"/>
          <p:nvPr>
            <p:ph type="title"/>
          </p:nvPr>
        </p:nvSpPr>
        <p:spPr>
          <a:prstGeom prst="rect">
            <a:avLst/>
          </a:prstGeom>
        </p:spPr>
        <p:txBody>
          <a:bodyPr/>
          <a:lstStyle/>
          <a:p>
            <a:pPr/>
            <a:r>
              <a:t>The problem</a:t>
            </a:r>
          </a:p>
        </p:txBody>
      </p:sp>
      <p:sp>
        <p:nvSpPr>
          <p:cNvPr id="283" name="IoT: Many different devices…"/>
          <p:cNvSpPr txBox="1"/>
          <p:nvPr>
            <p:ph type="body" idx="1"/>
          </p:nvPr>
        </p:nvSpPr>
        <p:spPr>
          <a:prstGeom prst="rect">
            <a:avLst/>
          </a:prstGeom>
        </p:spPr>
        <p:txBody>
          <a:bodyPr/>
          <a:lstStyle/>
          <a:p>
            <a:pPr/>
            <a:r>
              <a:t>IoT: Many different devices</a:t>
            </a:r>
          </a:p>
          <a:p>
            <a:pPr/>
            <a:r>
              <a:t>Standards for these are being developed in different ecosystems</a:t>
            </a:r>
          </a:p>
          <a:p>
            <a:pPr/>
            <a:r>
              <a:t>“temperature sensor” in ecosystem A ≠ “temperature sensor” in B</a:t>
            </a:r>
          </a:p>
          <a:p>
            <a:pPr/>
            <a:r>
              <a:t>There is no point in this diversity, and immense resources are wasted</a:t>
            </a:r>
          </a:p>
          <a:p>
            <a:pPr/>
            <a:r>
              <a:t>Harmonize device data models ➔ </a:t>
            </a:r>
            <a:r>
              <a:rPr b="1"/>
              <a:t>One Data Model</a:t>
            </a:r>
            <a:br>
              <a:rPr b="1"/>
            </a:br>
            <a:r>
              <a:t>(well, there are hundreds, for </a:t>
            </a:r>
            <a:r>
              <a:rPr b="1"/>
              <a:t>different</a:t>
            </a:r>
            <a:r>
              <a:t> kinds of devices)</a:t>
            </a:r>
          </a:p>
        </p:txBody>
      </p:sp>
      <p:sp>
        <p:nvSpPr>
          <p:cNvPr id="284" name="Slide Number"/>
          <p:cNvSpPr txBox="1"/>
          <p:nvPr>
            <p:ph type="sldNum" sz="quarter" idx="2"/>
          </p:nvPr>
        </p:nvSpPr>
        <p:spPr>
          <a:xfrm>
            <a:off x="12043765" y="13081000"/>
            <a:ext cx="283770" cy="46105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We don’t need another wire format"/>
          <p:cNvSpPr txBox="1"/>
          <p:nvPr>
            <p:ph type="title"/>
          </p:nvPr>
        </p:nvSpPr>
        <p:spPr>
          <a:prstGeom prst="rect">
            <a:avLst/>
          </a:prstGeom>
        </p:spPr>
        <p:txBody>
          <a:bodyPr/>
          <a:lstStyle>
            <a:lvl1pPr defTabSz="751205">
              <a:defRPr sz="10192"/>
            </a:lvl1pPr>
          </a:lstStyle>
          <a:p>
            <a:pPr/>
            <a:r>
              <a:t>We don’t need another wire format</a:t>
            </a:r>
          </a:p>
        </p:txBody>
      </p:sp>
      <p:sp>
        <p:nvSpPr>
          <p:cNvPr id="287" name="OneDM “data models” really are information models [RFC 3444], plus (Internet-side) interaction models…"/>
          <p:cNvSpPr txBox="1"/>
          <p:nvPr>
            <p:ph type="body" idx="1"/>
          </p:nvPr>
        </p:nvSpPr>
        <p:spPr>
          <a:prstGeom prst="rect">
            <a:avLst/>
          </a:prstGeom>
        </p:spPr>
        <p:txBody>
          <a:bodyPr/>
          <a:lstStyle/>
          <a:p>
            <a:pPr/>
            <a:r>
              <a:t>OneDM “data models” really are information models [RFC 3444],</a:t>
            </a:r>
            <a:br/>
            <a:r>
              <a:t>plus (Internet-side) interaction models</a:t>
            </a:r>
          </a:p>
          <a:p>
            <a:pPr/>
            <a:r>
              <a:t>Wire formats, protocol details: come up as “protocol bindings” that can be attached to these models</a:t>
            </a:r>
          </a:p>
          <a:p>
            <a:pPr/>
            <a:r>
              <a:t>Language needs to foster modeling </a:t>
            </a:r>
            <a:r>
              <a:rPr b="1"/>
              <a:t>at the right level of abstraction</a:t>
            </a:r>
            <a:endParaRPr b="1"/>
          </a:p>
          <a:p>
            <a:pPr/>
            <a:r>
              <a:t>OneDM: not a replacement for existing wire formats or the modeling techniques specific to them</a:t>
            </a:r>
          </a:p>
        </p:txBody>
      </p:sp>
      <p:sp>
        <p:nvSpPr>
          <p:cNvPr id="288" name="Slide Number"/>
          <p:cNvSpPr txBox="1"/>
          <p:nvPr>
            <p:ph type="sldNum" sz="quarter" idx="2"/>
          </p:nvPr>
        </p:nvSpPr>
        <p:spPr>
          <a:xfrm>
            <a:off x="12043765" y="13081000"/>
            <a:ext cx="283770" cy="46105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0" name="Wait, we already have…"/>
          <p:cNvSpPr txBox="1"/>
          <p:nvPr>
            <p:ph type="title"/>
          </p:nvPr>
        </p:nvSpPr>
        <p:spPr>
          <a:prstGeom prst="rect">
            <a:avLst/>
          </a:prstGeom>
        </p:spPr>
        <p:txBody>
          <a:bodyPr/>
          <a:lstStyle/>
          <a:p>
            <a:pPr/>
            <a:r>
              <a:t>Wait, we already have…</a:t>
            </a:r>
          </a:p>
        </p:txBody>
      </p:sp>
      <p:sp>
        <p:nvSpPr>
          <p:cNvPr id="291" name="SenML (RFC 8428): Defines an overall data model (wire format) for data from (and to) all kinds of devices — doesn’t know what a temperature sensor is…"/>
          <p:cNvSpPr txBox="1"/>
          <p:nvPr>
            <p:ph type="body" idx="1"/>
          </p:nvPr>
        </p:nvSpPr>
        <p:spPr>
          <a:prstGeom prst="rect">
            <a:avLst/>
          </a:prstGeom>
        </p:spPr>
        <p:txBody>
          <a:bodyPr/>
          <a:lstStyle/>
          <a:p>
            <a:pPr marL="565150" indent="-565150" defTabSz="734694">
              <a:spcBef>
                <a:spcPts val="5200"/>
              </a:spcBef>
              <a:defRPr sz="4272"/>
            </a:pPr>
            <a:r>
              <a:t>SenML (RFC 8428): Defines an overall data model (wire format) for data from (and to) all kinds of devices — doesn’t know what a temperature sensor is</a:t>
            </a:r>
          </a:p>
          <a:p>
            <a:pPr marL="565150" indent="-565150" defTabSz="734694">
              <a:spcBef>
                <a:spcPts val="5200"/>
              </a:spcBef>
              <a:defRPr sz="4272"/>
            </a:pPr>
            <a:r>
              <a:t>CDDL (RFC 8610): Can be used to define actual </a:t>
            </a:r>
            <a:r>
              <a:rPr b="1"/>
              <a:t>data models </a:t>
            </a:r>
            <a:r>
              <a:t>— we were cheating a bit, this is actually about </a:t>
            </a:r>
            <a:r>
              <a:rPr b="1"/>
              <a:t>data and interaction models</a:t>
            </a:r>
          </a:p>
          <a:p>
            <a:pPr marL="565150" indent="-565150" defTabSz="734694">
              <a:spcBef>
                <a:spcPts val="5200"/>
              </a:spcBef>
              <a:defRPr sz="4272"/>
            </a:pPr>
            <a:r>
              <a:t>W3C Thing Descriptions: Define a single device (Thing) with its affordances, data models, and protocol bindings (network perspective) — </a:t>
            </a:r>
            <a:r>
              <a:rPr b="1"/>
              <a:t>RDF</a:t>
            </a:r>
            <a:r>
              <a:t>-based (JSON-LD) hypermedia format (“HTML pages for IoT devices”)</a:t>
            </a:r>
          </a:p>
          <a:p>
            <a:pPr marL="565150" indent="-565150" defTabSz="734694">
              <a:spcBef>
                <a:spcPts val="5200"/>
              </a:spcBef>
              <a:defRPr sz="4272"/>
            </a:pPr>
            <a:r>
              <a:t>[insert other activities here, YANG, …]</a:t>
            </a:r>
          </a:p>
          <a:p>
            <a:pPr marL="565150" indent="-565150" defTabSz="734694">
              <a:spcBef>
                <a:spcPts val="5200"/>
              </a:spcBef>
              <a:defRPr sz="4272"/>
            </a:pPr>
            <a:r>
              <a:t>ASDF objective: really </a:t>
            </a:r>
            <a:r>
              <a:rPr b="1"/>
              <a:t>help</a:t>
            </a:r>
            <a:r>
              <a:t> in </a:t>
            </a:r>
            <a:r>
              <a:rPr b="1"/>
              <a:t>harmonizing</a:t>
            </a:r>
            <a:r>
              <a:t> data models for large sets of devices with enough similarities [and use the above in the process]</a:t>
            </a:r>
          </a:p>
        </p:txBody>
      </p:sp>
      <p:sp>
        <p:nvSpPr>
          <p:cNvPr id="292" name="Slide Number"/>
          <p:cNvSpPr txBox="1"/>
          <p:nvPr>
            <p:ph type="sldNum" sz="quarter" idx="2"/>
          </p:nvPr>
        </p:nvSpPr>
        <p:spPr>
          <a:xfrm>
            <a:off x="12043765" y="13081000"/>
            <a:ext cx="283770" cy="46105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What not to do"/>
          <p:cNvSpPr txBox="1"/>
          <p:nvPr>
            <p:ph type="title"/>
          </p:nvPr>
        </p:nvSpPr>
        <p:spPr>
          <a:xfrm>
            <a:off x="1689100" y="-317500"/>
            <a:ext cx="21005800" cy="2286000"/>
          </a:xfrm>
          <a:prstGeom prst="rect">
            <a:avLst/>
          </a:prstGeom>
        </p:spPr>
        <p:txBody>
          <a:bodyPr/>
          <a:lstStyle/>
          <a:p>
            <a:pPr/>
            <a:r>
              <a:t>What not to do</a:t>
            </a:r>
          </a:p>
        </p:txBody>
      </p:sp>
      <p:sp>
        <p:nvSpPr>
          <p:cNvPr id="295" name="Double-click to edit"/>
          <p:cNvSpPr txBox="1"/>
          <p:nvPr>
            <p:ph type="body" idx="1"/>
          </p:nvPr>
        </p:nvSpPr>
        <p:spPr>
          <a:prstGeom prst="rect">
            <a:avLst/>
          </a:prstGeom>
        </p:spPr>
        <p:txBody>
          <a:bodyPr/>
          <a:lstStyle/>
          <a:p>
            <a:pPr/>
          </a:p>
        </p:txBody>
      </p:sp>
      <p:sp>
        <p:nvSpPr>
          <p:cNvPr id="296" name="Slide Number"/>
          <p:cNvSpPr txBox="1"/>
          <p:nvPr>
            <p:ph type="sldNum" sz="quarter" idx="2"/>
          </p:nvPr>
        </p:nvSpPr>
        <p:spPr>
          <a:xfrm>
            <a:off x="12043765" y="13081000"/>
            <a:ext cx="283770" cy="461059"/>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97" name="Image" descr="Image"/>
          <p:cNvPicPr>
            <a:picLocks noChangeAspect="1"/>
          </p:cNvPicPr>
          <p:nvPr/>
        </p:nvPicPr>
        <p:blipFill>
          <a:blip r:embed="rId2">
            <a:extLst/>
          </a:blip>
          <a:stretch>
            <a:fillRect/>
          </a:stretch>
        </p:blipFill>
        <p:spPr>
          <a:xfrm>
            <a:off x="2191653" y="2174003"/>
            <a:ext cx="20000694" cy="11320394"/>
          </a:xfrm>
          <a:prstGeom prst="rect">
            <a:avLst/>
          </a:prstGeom>
          <a:ln w="12700">
            <a:miter lim="400000"/>
          </a:ln>
        </p:spPr>
      </p:pic>
      <p:sp>
        <p:nvSpPr>
          <p:cNvPr id="298" name="XKCD 927"/>
          <p:cNvSpPr txBox="1"/>
          <p:nvPr/>
        </p:nvSpPr>
        <p:spPr>
          <a:xfrm>
            <a:off x="22490298" y="12846072"/>
            <a:ext cx="1949578"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XKCD 927</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